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28"/>
  </p:notesMasterIdLst>
  <p:sldIdLst>
    <p:sldId id="256" r:id="rId2"/>
    <p:sldId id="257" r:id="rId3"/>
    <p:sldId id="279" r:id="rId4"/>
    <p:sldId id="287" r:id="rId5"/>
    <p:sldId id="288" r:id="rId6"/>
    <p:sldId id="289" r:id="rId7"/>
    <p:sldId id="290" r:id="rId8"/>
    <p:sldId id="291" r:id="rId9"/>
    <p:sldId id="308" r:id="rId10"/>
    <p:sldId id="306" r:id="rId11"/>
    <p:sldId id="295" r:id="rId12"/>
    <p:sldId id="307" r:id="rId13"/>
    <p:sldId id="294" r:id="rId14"/>
    <p:sldId id="303" r:id="rId15"/>
    <p:sldId id="309" r:id="rId16"/>
    <p:sldId id="296" r:id="rId17"/>
    <p:sldId id="293" r:id="rId18"/>
    <p:sldId id="297" r:id="rId19"/>
    <p:sldId id="299" r:id="rId20"/>
    <p:sldId id="300" r:id="rId21"/>
    <p:sldId id="298" r:id="rId22"/>
    <p:sldId id="302" r:id="rId23"/>
    <p:sldId id="301" r:id="rId24"/>
    <p:sldId id="310" r:id="rId25"/>
    <p:sldId id="311" r:id="rId26"/>
    <p:sldId id="30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69"/>
    <p:restoredTop sz="94651"/>
  </p:normalViewPr>
  <p:slideViewPr>
    <p:cSldViewPr snapToGrid="0" snapToObjects="1">
      <p:cViewPr varScale="1">
        <p:scale>
          <a:sx n="60" d="100"/>
          <a:sy n="60" d="100"/>
        </p:scale>
        <p:origin x="3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3BC2B-DAAE-3C45-BBBF-F4D3AA50E003}"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B3898-7EA2-DB4C-BA3A-11AEB2A5745E}" type="slidenum">
              <a:rPr lang="en-US" smtClean="0"/>
              <a:t>‹#›</a:t>
            </a:fld>
            <a:endParaRPr lang="en-US"/>
          </a:p>
        </p:txBody>
      </p:sp>
    </p:spTree>
    <p:extLst>
      <p:ext uri="{BB962C8B-B14F-4D97-AF65-F5344CB8AC3E}">
        <p14:creationId xmlns:p14="http://schemas.microsoft.com/office/powerpoint/2010/main" val="254606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B3898-7EA2-DB4C-BA3A-11AEB2A5745E}" type="slidenum">
              <a:rPr lang="en-US" smtClean="0"/>
              <a:t>1</a:t>
            </a:fld>
            <a:endParaRPr lang="en-US"/>
          </a:p>
        </p:txBody>
      </p:sp>
    </p:spTree>
    <p:extLst>
      <p:ext uri="{BB962C8B-B14F-4D97-AF65-F5344CB8AC3E}">
        <p14:creationId xmlns:p14="http://schemas.microsoft.com/office/powerpoint/2010/main" val="260757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B3898-7EA2-DB4C-BA3A-11AEB2A5745E}" type="slidenum">
              <a:rPr lang="en-US" smtClean="0"/>
              <a:t>26</a:t>
            </a:fld>
            <a:endParaRPr lang="en-US"/>
          </a:p>
        </p:txBody>
      </p:sp>
    </p:spTree>
    <p:extLst>
      <p:ext uri="{BB962C8B-B14F-4D97-AF65-F5344CB8AC3E}">
        <p14:creationId xmlns:p14="http://schemas.microsoft.com/office/powerpoint/2010/main" val="129613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7493A4-26A8-418F-A377-BBBEF23A9EEC}" type="datetime1">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F63AF-E30B-5C48-A0A2-EDFB5C57F38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60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0C8467-B24E-4E9D-A0EC-97BE00E36D83}" type="datetime1">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F63AF-E30B-5C48-A0A2-EDFB5C57F387}" type="slidenum">
              <a:rPr lang="en-US" smtClean="0"/>
              <a:t>‹#›</a:t>
            </a:fld>
            <a:endParaRPr lang="en-US"/>
          </a:p>
        </p:txBody>
      </p:sp>
    </p:spTree>
    <p:extLst>
      <p:ext uri="{BB962C8B-B14F-4D97-AF65-F5344CB8AC3E}">
        <p14:creationId xmlns:p14="http://schemas.microsoft.com/office/powerpoint/2010/main" val="408815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D9EFE-59AC-4ED6-AA08-D4407E974685}" type="datetime1">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F63AF-E30B-5C48-A0A2-EDFB5C57F387}" type="slidenum">
              <a:rPr lang="en-US" smtClean="0"/>
              <a:t>‹#›</a:t>
            </a:fld>
            <a:endParaRPr lang="en-US"/>
          </a:p>
        </p:txBody>
      </p:sp>
    </p:spTree>
    <p:extLst>
      <p:ext uri="{BB962C8B-B14F-4D97-AF65-F5344CB8AC3E}">
        <p14:creationId xmlns:p14="http://schemas.microsoft.com/office/powerpoint/2010/main" val="237487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12323-0A95-4D4D-878C-276ED76CD1A1}" type="datetime1">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F63AF-E30B-5C48-A0A2-EDFB5C57F387}" type="slidenum">
              <a:rPr lang="en-US" smtClean="0"/>
              <a:t>‹#›</a:t>
            </a:fld>
            <a:endParaRPr lang="en-US"/>
          </a:p>
        </p:txBody>
      </p:sp>
    </p:spTree>
    <p:extLst>
      <p:ext uri="{BB962C8B-B14F-4D97-AF65-F5344CB8AC3E}">
        <p14:creationId xmlns:p14="http://schemas.microsoft.com/office/powerpoint/2010/main" val="233716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E79CAF-9628-4F64-9FEB-881552E807BD}" type="datetime1">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F63AF-E30B-5C48-A0A2-EDFB5C57F38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25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BE10F2-47D0-44E8-84CC-47468B8C2468}" type="datetime1">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F63AF-E30B-5C48-A0A2-EDFB5C57F387}" type="slidenum">
              <a:rPr lang="en-US" smtClean="0"/>
              <a:t>‹#›</a:t>
            </a:fld>
            <a:endParaRPr lang="en-US"/>
          </a:p>
        </p:txBody>
      </p:sp>
    </p:spTree>
    <p:extLst>
      <p:ext uri="{BB962C8B-B14F-4D97-AF65-F5344CB8AC3E}">
        <p14:creationId xmlns:p14="http://schemas.microsoft.com/office/powerpoint/2010/main" val="41139556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D1D987-830D-4E64-BBA0-455B39CFC1AB}" type="datetime1">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F63AF-E30B-5C48-A0A2-EDFB5C57F387}" type="slidenum">
              <a:rPr lang="en-US" smtClean="0"/>
              <a:t>‹#›</a:t>
            </a:fld>
            <a:endParaRPr lang="en-US"/>
          </a:p>
        </p:txBody>
      </p:sp>
    </p:spTree>
    <p:extLst>
      <p:ext uri="{BB962C8B-B14F-4D97-AF65-F5344CB8AC3E}">
        <p14:creationId xmlns:p14="http://schemas.microsoft.com/office/powerpoint/2010/main" val="6022179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237E07-A9F7-4F90-9230-8ABCC7404011}" type="datetime1">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F63AF-E30B-5C48-A0A2-EDFB5C57F387}" type="slidenum">
              <a:rPr lang="en-US" smtClean="0"/>
              <a:t>‹#›</a:t>
            </a:fld>
            <a:endParaRPr lang="en-US"/>
          </a:p>
        </p:txBody>
      </p:sp>
    </p:spTree>
    <p:extLst>
      <p:ext uri="{BB962C8B-B14F-4D97-AF65-F5344CB8AC3E}">
        <p14:creationId xmlns:p14="http://schemas.microsoft.com/office/powerpoint/2010/main" val="207143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A4767C-BEAE-4C7C-93DE-6945521240AB}" type="datetime1">
              <a:rPr lang="en-US" smtClean="0"/>
              <a:t>2/18/2021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6F63AF-E30B-5C48-A0A2-EDFB5C57F387}" type="slidenum">
              <a:rPr lang="en-US" smtClean="0"/>
              <a:t>‹#›</a:t>
            </a:fld>
            <a:endParaRPr lang="en-US"/>
          </a:p>
        </p:txBody>
      </p:sp>
    </p:spTree>
    <p:extLst>
      <p:ext uri="{BB962C8B-B14F-4D97-AF65-F5344CB8AC3E}">
        <p14:creationId xmlns:p14="http://schemas.microsoft.com/office/powerpoint/2010/main" val="239605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B4DED58-95C2-46E4-BC2F-8B13E8FFB9B4}" type="datetime1">
              <a:rPr lang="en-US" smtClean="0"/>
              <a:t>2/18/2021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6F63AF-E30B-5C48-A0A2-EDFB5C57F387}" type="slidenum">
              <a:rPr lang="en-US" smtClean="0"/>
              <a:t>‹#›</a:t>
            </a:fld>
            <a:endParaRPr lang="en-US"/>
          </a:p>
        </p:txBody>
      </p:sp>
    </p:spTree>
    <p:extLst>
      <p:ext uri="{BB962C8B-B14F-4D97-AF65-F5344CB8AC3E}">
        <p14:creationId xmlns:p14="http://schemas.microsoft.com/office/powerpoint/2010/main" val="40884354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25ADEE-46A2-4795-BE4A-A9498AE3798F}" type="datetime1">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F63AF-E30B-5C48-A0A2-EDFB5C57F387}" type="slidenum">
              <a:rPr lang="en-US" smtClean="0"/>
              <a:t>‹#›</a:t>
            </a:fld>
            <a:endParaRPr lang="en-US"/>
          </a:p>
        </p:txBody>
      </p:sp>
    </p:spTree>
    <p:extLst>
      <p:ext uri="{BB962C8B-B14F-4D97-AF65-F5344CB8AC3E}">
        <p14:creationId xmlns:p14="http://schemas.microsoft.com/office/powerpoint/2010/main" val="195424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6CB285D-ECB0-4BE6-A6CD-89645DBE6438}" type="datetime1">
              <a:rPr lang="en-US" smtClean="0"/>
              <a:t>2/18/2021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6F63AF-E30B-5C48-A0A2-EDFB5C57F38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651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merispeak.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essexperiments.org/info/howtosubm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C206-B5CE-D540-8A6B-474504B3E655}"/>
              </a:ext>
            </a:extLst>
          </p:cNvPr>
          <p:cNvSpPr>
            <a:spLocks noGrp="1"/>
          </p:cNvSpPr>
          <p:nvPr>
            <p:ph type="ctrTitle"/>
          </p:nvPr>
        </p:nvSpPr>
        <p:spPr>
          <a:xfrm>
            <a:off x="1174398" y="984327"/>
            <a:ext cx="10058400" cy="2722378"/>
          </a:xfrm>
        </p:spPr>
        <p:txBody>
          <a:bodyPr>
            <a:normAutofit/>
          </a:bodyPr>
          <a:lstStyle/>
          <a:p>
            <a:r>
              <a:rPr lang="en-US" sz="5400" dirty="0">
                <a:latin typeface="Arial Rounded MT Bold" panose="020F0704030504030204" pitchFamily="34" charset="0"/>
              </a:rPr>
              <a:t>Time Sharing Experiments for the Social Sciences</a:t>
            </a:r>
          </a:p>
        </p:txBody>
      </p:sp>
      <p:sp>
        <p:nvSpPr>
          <p:cNvPr id="3" name="Subtitle 2">
            <a:extLst>
              <a:ext uri="{FF2B5EF4-FFF2-40B4-BE49-F238E27FC236}">
                <a16:creationId xmlns:a16="http://schemas.microsoft.com/office/drawing/2014/main" id="{739B7240-23B0-614E-879E-33F4498A0B14}"/>
              </a:ext>
            </a:extLst>
          </p:cNvPr>
          <p:cNvSpPr>
            <a:spLocks noGrp="1"/>
          </p:cNvSpPr>
          <p:nvPr>
            <p:ph type="subTitle" idx="1"/>
          </p:nvPr>
        </p:nvSpPr>
        <p:spPr>
          <a:xfrm>
            <a:off x="1524000" y="4418275"/>
            <a:ext cx="9144000" cy="1004777"/>
          </a:xfrm>
        </p:spPr>
        <p:txBody>
          <a:bodyPr>
            <a:normAutofit/>
          </a:bodyPr>
          <a:lstStyle/>
          <a:p>
            <a:r>
              <a:rPr lang="en-US" dirty="0"/>
              <a:t>Jamie Druckman, northwestern university</a:t>
            </a:r>
          </a:p>
        </p:txBody>
      </p:sp>
      <p:pic>
        <p:nvPicPr>
          <p:cNvPr id="7" name="Picture 2" descr="https://tessexperiments.org/assets/TESS-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947" y="287127"/>
            <a:ext cx="5080115" cy="15340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1</a:t>
            </a:fld>
            <a:endParaRPr lang="en-US"/>
          </a:p>
        </p:txBody>
      </p:sp>
    </p:spTree>
    <p:extLst>
      <p:ext uri="{BB962C8B-B14F-4D97-AF65-F5344CB8AC3E}">
        <p14:creationId xmlns:p14="http://schemas.microsoft.com/office/powerpoint/2010/main" val="2309471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Why a Probability Sample?</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Autofit/>
          </a:bodyPr>
          <a:lstStyle/>
          <a:p>
            <a:pPr>
              <a:buFont typeface="Arial" panose="020B0604020202020204" pitchFamily="34" charset="0"/>
              <a:buChar char="•"/>
            </a:pPr>
            <a:r>
              <a:rPr lang="en-US" sz="1600" dirty="0"/>
              <a:t> Survey experiments are everywhere now (9,610 from 2016-19) on many platforms, ranging from subject pools to opt-in to quota sampling to probability samples. </a:t>
            </a:r>
            <a:r>
              <a:rPr lang="en-US" sz="1600" dirty="0">
                <a:solidFill>
                  <a:srgbClr val="FF0000"/>
                </a:solidFill>
              </a:rPr>
              <a:t>Why need a probability sample for an experiment?</a:t>
            </a:r>
          </a:p>
          <a:p>
            <a:pPr marL="342900" indent="-342900">
              <a:buFont typeface="+mj-lt"/>
              <a:buAutoNum type="arabicPeriod"/>
            </a:pPr>
            <a:endParaRPr lang="en-US" sz="1600" dirty="0"/>
          </a:p>
          <a:p>
            <a:pPr marL="342900" indent="-342900">
              <a:buFont typeface="+mj-lt"/>
              <a:buAutoNum type="arabicPeriod"/>
            </a:pPr>
            <a:r>
              <a:rPr lang="en-US" sz="1600" dirty="0"/>
              <a:t>Even if the demographics of the sample appear to match the demographics of the target population, they may be non-representative on unmeasured variables that could moderate experimental effects (</a:t>
            </a:r>
            <a:r>
              <a:rPr lang="en-US" sz="1600" dirty="0" err="1"/>
              <a:t>MacInnis</a:t>
            </a:r>
            <a:r>
              <a:rPr lang="en-US" sz="1600" dirty="0"/>
              <a:t> et al. 2018). </a:t>
            </a:r>
          </a:p>
          <a:p>
            <a:pPr marL="342900" indent="-342900">
              <a:buFont typeface="+mj-lt"/>
              <a:buAutoNum type="arabicPeriod"/>
            </a:pPr>
            <a:endParaRPr lang="en-US" sz="1600" dirty="0"/>
          </a:p>
          <a:p>
            <a:pPr marL="342900" indent="-342900">
              <a:buFont typeface="+mj-lt"/>
              <a:buAutoNum type="arabicPeriod"/>
            </a:pPr>
            <a:r>
              <a:rPr lang="en-US" sz="1600" dirty="0"/>
              <a:t>Probability samples offer the best prospects for identifying and interrogating heterogeneous treatment effects within a population. </a:t>
            </a:r>
          </a:p>
          <a:p>
            <a:pPr marL="201168" lvl="1" indent="0">
              <a:buNone/>
            </a:pPr>
            <a:endParaRPr lang="en-US" sz="1600" dirty="0"/>
          </a:p>
          <a:p>
            <a:pPr marL="342900" indent="-342900">
              <a:buFont typeface="+mj-lt"/>
              <a:buAutoNum type="arabicPeriod"/>
            </a:pPr>
            <a:r>
              <a:rPr lang="en-US" sz="1600" dirty="0"/>
              <a:t>Other participant pools change over-time and participate in 100s of studies limiting temporal validity.</a:t>
            </a:r>
          </a:p>
          <a:p>
            <a:endParaRPr lang="en-US" sz="1600" dirty="0"/>
          </a:p>
        </p:txBody>
      </p:sp>
      <p:pic>
        <p:nvPicPr>
          <p:cNvPr id="5" name="Picture 8" descr="AmeriSp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094" y="198338"/>
            <a:ext cx="4055546" cy="14584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10</a:t>
            </a:fld>
            <a:endParaRPr lang="en-US"/>
          </a:p>
        </p:txBody>
      </p:sp>
    </p:spTree>
    <p:extLst>
      <p:ext uri="{BB962C8B-B14F-4D97-AF65-F5344CB8AC3E}">
        <p14:creationId xmlns:p14="http://schemas.microsoft.com/office/powerpoint/2010/main" val="308729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Why a Probability Sample?</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Autofit/>
          </a:bodyPr>
          <a:lstStyle/>
          <a:p>
            <a:pPr>
              <a:buFont typeface="Wingdings" panose="05000000000000000000" pitchFamily="2" charset="2"/>
              <a:buChar char="§"/>
            </a:pPr>
            <a:r>
              <a:rPr lang="en-US" sz="1600" dirty="0"/>
              <a:t> </a:t>
            </a:r>
            <a:r>
              <a:rPr lang="en-US" sz="1600" dirty="0">
                <a:solidFill>
                  <a:srgbClr val="FF0000"/>
                </a:solidFill>
              </a:rPr>
              <a:t>TESS partners with AmeriSpeak (</a:t>
            </a:r>
            <a:r>
              <a:rPr lang="en-US" sz="1600" dirty="0">
                <a:solidFill>
                  <a:srgbClr val="FF0000"/>
                </a:solidFill>
                <a:hlinkClick r:id="rId2"/>
              </a:rPr>
              <a:t>https://www.amerispeak.org/</a:t>
            </a:r>
            <a:r>
              <a:rPr lang="en-US" sz="1600" dirty="0">
                <a:solidFill>
                  <a:srgbClr val="FF0000"/>
                </a:solidFill>
              </a:rPr>
              <a:t>) from NORC at the University of Chicago.</a:t>
            </a:r>
          </a:p>
          <a:p>
            <a:pPr>
              <a:buFont typeface="Wingdings" panose="05000000000000000000" pitchFamily="2" charset="2"/>
              <a:buChar char="§"/>
            </a:pPr>
            <a:r>
              <a:rPr lang="en-US" sz="1600" dirty="0"/>
              <a:t> </a:t>
            </a:r>
            <a:r>
              <a:rPr lang="en-US" sz="1600" dirty="0" err="1"/>
              <a:t>AmeriSpeak’s</a:t>
            </a:r>
            <a:r>
              <a:rPr lang="en-US" sz="1600" dirty="0"/>
              <a:t> National Frame area probability sample provides sample coverage for more than 97% of U.S. households. </a:t>
            </a:r>
          </a:p>
          <a:p>
            <a:pPr>
              <a:buFont typeface="Wingdings" panose="05000000000000000000" pitchFamily="2" charset="2"/>
              <a:buChar char="§"/>
            </a:pPr>
            <a:r>
              <a:rPr lang="en-US" sz="1600" dirty="0"/>
              <a:t> Address-based sampling are initially recruited by U.S. mail and telephone. Non-response follow-up especially targeting underrepresented groups.</a:t>
            </a:r>
          </a:p>
          <a:p>
            <a:pPr>
              <a:buFont typeface="Wingdings" panose="05000000000000000000" pitchFamily="2" charset="2"/>
              <a:buChar char="§"/>
            </a:pPr>
            <a:r>
              <a:rPr lang="en-US" sz="1600" dirty="0"/>
              <a:t> E.g., more politically moderate than other providers.</a:t>
            </a:r>
          </a:p>
          <a:p>
            <a:pPr>
              <a:buFont typeface="Wingdings" panose="05000000000000000000" pitchFamily="2" charset="2"/>
              <a:buChar char="§"/>
            </a:pPr>
            <a:r>
              <a:rPr lang="en-US" sz="1600" dirty="0"/>
              <a:t> Highest AAPOR response rate among commercially available panels (AAPOR RR3 of 34.2%). </a:t>
            </a:r>
          </a:p>
          <a:p>
            <a:pPr>
              <a:buFont typeface="Wingdings" panose="05000000000000000000" pitchFamily="2" charset="2"/>
              <a:buChar char="§"/>
            </a:pPr>
            <a:r>
              <a:rPr lang="en-US" sz="1600" dirty="0"/>
              <a:t> Limit panel fatigue (e.g., 2-3 surveys a month).</a:t>
            </a:r>
          </a:p>
          <a:p>
            <a:pPr>
              <a:buFont typeface="Wingdings" panose="05000000000000000000" pitchFamily="2" charset="2"/>
              <a:buChar char="§"/>
            </a:pPr>
            <a:r>
              <a:rPr lang="en-US" sz="1600" dirty="0"/>
              <a:t> &gt; 35,000 respondents.	</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a:t>
            </a:r>
            <a:r>
              <a:rPr lang="en-US" sz="1600" dirty="0">
                <a:solidFill>
                  <a:srgbClr val="FF0000"/>
                </a:solidFill>
              </a:rPr>
              <a:t>Remarkable expert feedback from AmeriSpeak on projects, inquiries to submit TESS applications. Pre-empts un-</a:t>
            </a:r>
            <a:r>
              <a:rPr lang="en-US" sz="1600" dirty="0" err="1">
                <a:solidFill>
                  <a:srgbClr val="FF0000"/>
                </a:solidFill>
              </a:rPr>
              <a:t>fieldable</a:t>
            </a:r>
            <a:r>
              <a:rPr lang="en-US" sz="1600" dirty="0">
                <a:solidFill>
                  <a:srgbClr val="FF0000"/>
                </a:solidFill>
              </a:rPr>
              <a:t> study, and generates higher quality survey experiments.</a:t>
            </a:r>
          </a:p>
          <a:p>
            <a:r>
              <a:rPr lang="en-US" sz="1600" dirty="0"/>
              <a:t> </a:t>
            </a:r>
          </a:p>
          <a:p>
            <a:endParaRPr lang="en-US" sz="1600" dirty="0"/>
          </a:p>
          <a:p>
            <a:endParaRPr lang="en-US" sz="1600" b="1" dirty="0">
              <a:solidFill>
                <a:schemeClr val="tx1"/>
              </a:solidFill>
              <a:sym typeface="Wingdings" panose="05000000000000000000" pitchFamily="2" charset="2"/>
            </a:endParaRPr>
          </a:p>
          <a:p>
            <a:endParaRPr lang="en-US" sz="1600" b="1" dirty="0">
              <a:solidFill>
                <a:schemeClr val="tx1"/>
              </a:solidFill>
              <a:sym typeface="Wingdings" panose="05000000000000000000" pitchFamily="2" charset="2"/>
            </a:endParaRPr>
          </a:p>
        </p:txBody>
      </p:sp>
      <p:pic>
        <p:nvPicPr>
          <p:cNvPr id="5" name="Picture 8" descr="AmeriSp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094" y="198338"/>
            <a:ext cx="4055546" cy="14584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11</a:t>
            </a:fld>
            <a:endParaRPr lang="en-US"/>
          </a:p>
        </p:txBody>
      </p:sp>
    </p:spTree>
    <p:extLst>
      <p:ext uri="{BB962C8B-B14F-4D97-AF65-F5344CB8AC3E}">
        <p14:creationId xmlns:p14="http://schemas.microsoft.com/office/powerpoint/2010/main" val="72312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Why a Probability Sample?</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Autofit/>
          </a:bodyPr>
          <a:lstStyle/>
          <a:p>
            <a:pPr>
              <a:buFont typeface="Wingdings" panose="05000000000000000000" pitchFamily="2" charset="2"/>
              <a:buChar char="§"/>
            </a:pPr>
            <a:endParaRPr lang="en-US" sz="1600" dirty="0"/>
          </a:p>
          <a:p>
            <a:pPr>
              <a:buFont typeface="Wingdings" panose="05000000000000000000" pitchFamily="2" charset="2"/>
              <a:buChar char="§"/>
            </a:pPr>
            <a:r>
              <a:rPr lang="en-US" sz="1600" dirty="0"/>
              <a:t> Can handle sophisticated stimuli and randomization designs, including multiple-wave surveys, real-stakes incentives, and the ability to link to custom computer software (e.g., for implicit attitude studies). </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Mostly internet but can do phone/mixed-mode.</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If needed, </a:t>
            </a:r>
            <a:r>
              <a:rPr lang="en-US" sz="1600" dirty="0" err="1"/>
              <a:t>TrueNorth</a:t>
            </a:r>
            <a:r>
              <a:rPr lang="en-US" sz="1600" dirty="0"/>
              <a:t> combines probability-based AmeriSpeak and non-probability online samples using calibrating statistical population weights derived from AmeriSpeak.</a:t>
            </a:r>
          </a:p>
          <a:p>
            <a:endParaRPr lang="en-US" sz="1600" dirty="0"/>
          </a:p>
          <a:p>
            <a:endParaRPr lang="en-US" sz="1600" dirty="0"/>
          </a:p>
          <a:p>
            <a:endParaRPr lang="en-US" sz="1600" dirty="0"/>
          </a:p>
          <a:p>
            <a:endParaRPr lang="en-US" sz="1600" b="1" dirty="0">
              <a:solidFill>
                <a:schemeClr val="tx1"/>
              </a:solidFill>
              <a:sym typeface="Wingdings" panose="05000000000000000000" pitchFamily="2" charset="2"/>
            </a:endParaRPr>
          </a:p>
          <a:p>
            <a:endParaRPr lang="en-US" sz="1600" b="1" dirty="0">
              <a:solidFill>
                <a:schemeClr val="tx1"/>
              </a:solidFill>
              <a:sym typeface="Wingdings" panose="05000000000000000000" pitchFamily="2" charset="2"/>
            </a:endParaRPr>
          </a:p>
        </p:txBody>
      </p:sp>
      <p:pic>
        <p:nvPicPr>
          <p:cNvPr id="5" name="Picture 8" descr="AmeriSp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094" y="198338"/>
            <a:ext cx="4055546" cy="14584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12</a:t>
            </a:fld>
            <a:endParaRPr lang="en-US"/>
          </a:p>
        </p:txBody>
      </p:sp>
    </p:spTree>
    <p:extLst>
      <p:ext uri="{BB962C8B-B14F-4D97-AF65-F5344CB8AC3E}">
        <p14:creationId xmlns:p14="http://schemas.microsoft.com/office/powerpoint/2010/main" val="207316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640080" y="1755930"/>
            <a:ext cx="10515600" cy="16130573"/>
          </a:xfrm>
        </p:spPr>
        <p:txBody>
          <a:bodyPr>
            <a:normAutofit/>
          </a:bodyPr>
          <a:lstStyle/>
          <a:p>
            <a:pPr>
              <a:buFont typeface="Wingdings" panose="05000000000000000000" pitchFamily="2" charset="2"/>
              <a:buChar char="§"/>
            </a:pPr>
            <a:r>
              <a:rPr lang="en-US" sz="1600" dirty="0">
                <a:solidFill>
                  <a:srgbClr val="FF0000"/>
                </a:solidFill>
              </a:rPr>
              <a:t>Who is eligible to submit a proposal?</a:t>
            </a:r>
          </a:p>
          <a:p>
            <a:pPr marL="0" indent="0">
              <a:buNone/>
            </a:pPr>
            <a:r>
              <a:rPr lang="en-US" sz="1600" dirty="0"/>
              <a:t>Any faculty member, postdoctoral fellow, or graduate student of any social science or social science-related department   anywhere in the world. </a:t>
            </a:r>
          </a:p>
          <a:p>
            <a:pPr>
              <a:buFont typeface="Wingdings" panose="05000000000000000000" pitchFamily="2" charset="2"/>
              <a:buChar char="§"/>
            </a:pPr>
            <a:r>
              <a:rPr lang="en-US" sz="1600" b="1" dirty="0"/>
              <a:t> </a:t>
            </a:r>
            <a:r>
              <a:rPr lang="en-US" sz="1600" dirty="0">
                <a:solidFill>
                  <a:srgbClr val="FF0000"/>
                </a:solidFill>
              </a:rPr>
              <a:t>How long can my proposal be?</a:t>
            </a:r>
          </a:p>
          <a:p>
            <a:pPr marL="0" indent="0">
              <a:buNone/>
            </a:pPr>
            <a:r>
              <a:rPr lang="en-US" sz="1600" dirty="0"/>
              <a:t>Proposals are limited to five pages of text plus references, up to two pages of tables, the actual survey items to be included, and power analyses.</a:t>
            </a:r>
          </a:p>
          <a:p>
            <a:pPr>
              <a:buFont typeface="Wingdings" panose="05000000000000000000" pitchFamily="2" charset="2"/>
              <a:buChar char="§"/>
            </a:pPr>
            <a:r>
              <a:rPr lang="en-US" sz="1600" dirty="0">
                <a:solidFill>
                  <a:srgbClr val="FF0000"/>
                </a:solidFill>
              </a:rPr>
              <a:t> What information must my proposal include?</a:t>
            </a:r>
          </a:p>
          <a:p>
            <a:pPr lvl="1">
              <a:buFont typeface="Arial" panose="020B0604020202020204" pitchFamily="34" charset="0"/>
              <a:buChar char="•"/>
            </a:pPr>
            <a:r>
              <a:rPr lang="en-US" sz="1600" dirty="0"/>
              <a:t>A thorough description of the study design. </a:t>
            </a:r>
          </a:p>
          <a:p>
            <a:pPr lvl="1">
              <a:buFont typeface="Arial" panose="020B0604020202020204" pitchFamily="34" charset="0"/>
              <a:buChar char="•"/>
            </a:pPr>
            <a:r>
              <a:rPr lang="en-US" sz="1600" dirty="0"/>
              <a:t>An explanation of how the study will make a valuable contribution to science and society. </a:t>
            </a:r>
          </a:p>
          <a:p>
            <a:pPr lvl="1">
              <a:buFont typeface="Arial" panose="020B0604020202020204" pitchFamily="34" charset="0"/>
              <a:buChar char="•"/>
            </a:pPr>
            <a:r>
              <a:rPr lang="en-US" sz="1600" dirty="0"/>
              <a:t>An explanation of how people in other scientific disciplines will benefit from this study. </a:t>
            </a:r>
          </a:p>
          <a:p>
            <a:pPr lvl="1">
              <a:buFont typeface="Arial" panose="020B0604020202020204" pitchFamily="34" charset="0"/>
              <a:buChar char="•"/>
            </a:pPr>
            <a:r>
              <a:rPr lang="en-US" sz="1600" dirty="0"/>
              <a:t>A request for a particular number of respondent-items with justification. </a:t>
            </a:r>
          </a:p>
          <a:p>
            <a:pPr lvl="1">
              <a:buFont typeface="Arial" panose="020B0604020202020204" pitchFamily="34" charset="0"/>
              <a:buChar char="•"/>
            </a:pPr>
            <a:r>
              <a:rPr lang="en-US" sz="1600" dirty="0"/>
              <a:t>An appendix with actual questions and description of stimuli. </a:t>
            </a:r>
          </a:p>
          <a:p>
            <a:pPr>
              <a:buFont typeface="Wingdings" panose="05000000000000000000" pitchFamily="2" charset="2"/>
              <a:buChar char="§"/>
            </a:pPr>
            <a:endParaRPr lang="en-US" sz="1600" dirty="0"/>
          </a:p>
        </p:txBody>
      </p:sp>
      <p:pic>
        <p:nvPicPr>
          <p:cNvPr id="1026" name="Picture 2" descr="https://gyazo.com/6c3bb16ae64e450d36024f30d6b6be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A6F63AF-E30B-5C48-A0A2-EDFB5C57F387}" type="slidenum">
              <a:rPr lang="en-US" smtClean="0"/>
              <a:t>13</a:t>
            </a:fld>
            <a:endParaRPr lang="en-US"/>
          </a:p>
        </p:txBody>
      </p:sp>
    </p:spTree>
    <p:extLst>
      <p:ext uri="{BB962C8B-B14F-4D97-AF65-F5344CB8AC3E}">
        <p14:creationId xmlns:p14="http://schemas.microsoft.com/office/powerpoint/2010/main" val="2639615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640080" y="1912088"/>
            <a:ext cx="10515600" cy="16130573"/>
          </a:xfrm>
        </p:spPr>
        <p:txBody>
          <a:bodyPr>
            <a:normAutofit/>
          </a:bodyPr>
          <a:lstStyle/>
          <a:p>
            <a:pPr>
              <a:buFont typeface="Wingdings" panose="05000000000000000000" pitchFamily="2" charset="2"/>
              <a:buChar char="§"/>
            </a:pPr>
            <a:r>
              <a:rPr lang="en-US" sz="1600" dirty="0">
                <a:solidFill>
                  <a:srgbClr val="FF0000"/>
                </a:solidFill>
              </a:rPr>
              <a:t> What happens after I submit?</a:t>
            </a:r>
          </a:p>
          <a:p>
            <a:pPr lvl="1">
              <a:buFont typeface="Arial" panose="020B0604020202020204" pitchFamily="34" charset="0"/>
              <a:buChar char="•"/>
            </a:pPr>
            <a:r>
              <a:rPr lang="en-US" sz="1600" dirty="0"/>
              <a:t>Administrative check for compliance.</a:t>
            </a:r>
          </a:p>
          <a:p>
            <a:pPr lvl="1">
              <a:buFont typeface="Arial" panose="020B0604020202020204" pitchFamily="34" charset="0"/>
              <a:buChar char="•"/>
            </a:pPr>
            <a:r>
              <a:rPr lang="en-US" sz="1600" dirty="0"/>
              <a:t>Consult with Associate PI to identify reviewers.</a:t>
            </a:r>
          </a:p>
          <a:p>
            <a:pPr lvl="1">
              <a:buFont typeface="Arial" panose="020B0604020202020204" pitchFamily="34" charset="0"/>
              <a:buChar char="•"/>
            </a:pPr>
            <a:r>
              <a:rPr lang="en-US" sz="1600" dirty="0"/>
              <a:t>Send to roughly 2 reviewers, double-blind review.</a:t>
            </a:r>
          </a:p>
          <a:p>
            <a:pPr lvl="1">
              <a:buFont typeface="Arial" panose="020B0604020202020204" pitchFamily="34" charset="0"/>
              <a:buChar char="•"/>
            </a:pPr>
            <a:r>
              <a:rPr lang="en-US" sz="1600" dirty="0"/>
              <a:t>Make decision: reject, revise-and-re-submit, accept.</a:t>
            </a:r>
          </a:p>
          <a:p>
            <a:pPr lvl="1">
              <a:buFont typeface="Arial" panose="020B0604020202020204" pitchFamily="34" charset="0"/>
              <a:buChar char="•"/>
            </a:pPr>
            <a:r>
              <a:rPr lang="en-US" sz="1600" dirty="0"/>
              <a:t>Cannot re-submit same design if rejected.</a:t>
            </a:r>
          </a:p>
          <a:p>
            <a:pPr lvl="1">
              <a:buFont typeface="Arial" panose="020B0604020202020204" pitchFamily="34" charset="0"/>
              <a:buChar char="•"/>
            </a:pPr>
            <a:r>
              <a:rPr lang="en-US" sz="1600" dirty="0"/>
              <a:t> AMAZING senior administrator: Hannah Hamilton.</a:t>
            </a:r>
          </a:p>
          <a:p>
            <a:pPr lvl="1">
              <a:buFont typeface="Arial" panose="020B0604020202020204" pitchFamily="34" charset="0"/>
              <a:buChar char="•"/>
            </a:pPr>
            <a:r>
              <a:rPr lang="en-US" sz="1600" dirty="0"/>
              <a:t>acceptance rate of ~14%</a:t>
            </a:r>
          </a:p>
          <a:p>
            <a:pPr>
              <a:buFont typeface="Wingdings" panose="05000000000000000000" pitchFamily="2" charset="2"/>
              <a:buChar char="§"/>
            </a:pPr>
            <a:endParaRPr lang="en-US" sz="1600" dirty="0"/>
          </a:p>
          <a:p>
            <a:endParaRPr lang="en-US" sz="1600" dirty="0"/>
          </a:p>
          <a:p>
            <a:endParaRPr lang="en-US" sz="1600" dirty="0"/>
          </a:p>
          <a:p>
            <a:endParaRPr lang="en-US" sz="1600" dirty="0"/>
          </a:p>
          <a:p>
            <a:endParaRPr lang="en-US" sz="1600" dirty="0"/>
          </a:p>
        </p:txBody>
      </p:sp>
      <p:pic>
        <p:nvPicPr>
          <p:cNvPr id="4" name="Picture 2" descr="https://gyazo.com/6c3bb16ae64e450d36024f30d6b6be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A6F63AF-E30B-5C48-A0A2-EDFB5C57F387}" type="slidenum">
              <a:rPr lang="en-US" smtClean="0"/>
              <a:t>14</a:t>
            </a:fld>
            <a:endParaRPr lang="en-US"/>
          </a:p>
        </p:txBody>
      </p:sp>
    </p:spTree>
    <p:extLst>
      <p:ext uri="{BB962C8B-B14F-4D97-AF65-F5344CB8AC3E}">
        <p14:creationId xmlns:p14="http://schemas.microsoft.com/office/powerpoint/2010/main" val="15927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640080" y="1755930"/>
            <a:ext cx="10515600" cy="16130573"/>
          </a:xfrm>
        </p:spPr>
        <p:txBody>
          <a:bodyPr>
            <a:normAutofit/>
          </a:bodyPr>
          <a:lstStyle/>
          <a:p>
            <a:pPr>
              <a:buFont typeface="Wingdings" panose="05000000000000000000" pitchFamily="2" charset="2"/>
              <a:buChar char="§"/>
            </a:pPr>
            <a:endParaRPr lang="en-US" sz="1600" dirty="0"/>
          </a:p>
          <a:p>
            <a:pPr>
              <a:buFont typeface="Wingdings" panose="05000000000000000000" pitchFamily="2" charset="2"/>
              <a:buChar char="§"/>
            </a:pPr>
            <a:r>
              <a:rPr lang="en-US" sz="1600" dirty="0"/>
              <a:t> </a:t>
            </a:r>
            <a:r>
              <a:rPr lang="en-US" sz="1600" dirty="0">
                <a:solidFill>
                  <a:srgbClr val="FF0000"/>
                </a:solidFill>
              </a:rPr>
              <a:t>If accepted?</a:t>
            </a:r>
          </a:p>
          <a:p>
            <a:pPr lvl="1">
              <a:buFont typeface="Arial" panose="020B0604020202020204" pitchFamily="34" charset="0"/>
              <a:buChar char="•"/>
            </a:pPr>
            <a:r>
              <a:rPr lang="en-US" sz="1600" dirty="0"/>
              <a:t>Get IRB</a:t>
            </a:r>
          </a:p>
          <a:p>
            <a:pPr lvl="1">
              <a:buFont typeface="Arial" panose="020B0604020202020204" pitchFamily="34" charset="0"/>
              <a:buChar char="•"/>
            </a:pPr>
            <a:r>
              <a:rPr lang="en-US" sz="1600" dirty="0"/>
              <a:t>Project description.</a:t>
            </a:r>
          </a:p>
          <a:p>
            <a:pPr lvl="1">
              <a:buFont typeface="Arial" panose="020B0604020202020204" pitchFamily="34" charset="0"/>
              <a:buChar char="•"/>
            </a:pPr>
            <a:r>
              <a:rPr lang="en-US" sz="1600" dirty="0"/>
              <a:t>Connect with AmeriSpeak.</a:t>
            </a:r>
          </a:p>
          <a:p>
            <a:pPr lvl="1">
              <a:buFont typeface="Arial" panose="020B0604020202020204" pitchFamily="34" charset="0"/>
              <a:buChar char="•"/>
            </a:pPr>
            <a:r>
              <a:rPr lang="en-US" sz="1600" dirty="0"/>
              <a:t>Median time from time of proposal acceptance to data delivery has been 121 days.</a:t>
            </a:r>
          </a:p>
          <a:p>
            <a:pPr lvl="1">
              <a:buFont typeface="Arial" panose="020B0604020202020204" pitchFamily="34" charset="0"/>
              <a:buChar char="•"/>
            </a:pPr>
            <a:endParaRPr lang="en-US" sz="1600" b="1" dirty="0"/>
          </a:p>
          <a:p>
            <a:endParaRPr lang="en-US" sz="1600" dirty="0"/>
          </a:p>
          <a:p>
            <a:endParaRPr lang="en-US" sz="1600" dirty="0"/>
          </a:p>
          <a:p>
            <a:endParaRPr lang="en-US" sz="1600" dirty="0"/>
          </a:p>
          <a:p>
            <a:endParaRPr lang="en-US" sz="1600" dirty="0"/>
          </a:p>
          <a:p>
            <a:endParaRPr lang="en-US" sz="1600" dirty="0"/>
          </a:p>
        </p:txBody>
      </p:sp>
      <p:pic>
        <p:nvPicPr>
          <p:cNvPr id="4" name="Picture 2" descr="https://gyazo.com/6c3bb16ae64e450d36024f30d6b6be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A6F63AF-E30B-5C48-A0A2-EDFB5C57F387}" type="slidenum">
              <a:rPr lang="en-US" smtClean="0"/>
              <a:t>15</a:t>
            </a:fld>
            <a:endParaRPr lang="en-US"/>
          </a:p>
        </p:txBody>
      </p:sp>
    </p:spTree>
    <p:extLst>
      <p:ext uri="{BB962C8B-B14F-4D97-AF65-F5344CB8AC3E}">
        <p14:creationId xmlns:p14="http://schemas.microsoft.com/office/powerpoint/2010/main" val="31783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640080" y="1900891"/>
            <a:ext cx="10515600" cy="16130573"/>
          </a:xfrm>
        </p:spPr>
        <p:txBody>
          <a:bodyPr>
            <a:normAutofit/>
          </a:bodyPr>
          <a:lstStyle/>
          <a:p>
            <a:pPr>
              <a:buFont typeface="Wingdings" panose="05000000000000000000" pitchFamily="2" charset="2"/>
              <a:buChar char="§"/>
            </a:pPr>
            <a:r>
              <a:rPr lang="en-US" sz="1600" dirty="0">
                <a:solidFill>
                  <a:srgbClr val="FF0000"/>
                </a:solidFill>
              </a:rPr>
              <a:t> What kinds of proposals are most likely to be successful?</a:t>
            </a:r>
          </a:p>
          <a:p>
            <a:pPr lvl="1">
              <a:buFont typeface="Arial" panose="020B0604020202020204" pitchFamily="34" charset="0"/>
              <a:buChar char="•"/>
            </a:pPr>
            <a:r>
              <a:rPr lang="en-US" sz="1600" dirty="0"/>
              <a:t>Proposals that break new ground in the hypotheses they investigate, the procedures they employ, or both.</a:t>
            </a:r>
          </a:p>
          <a:p>
            <a:pPr lvl="1">
              <a:buFont typeface="Arial" panose="020B0604020202020204" pitchFamily="34" charset="0"/>
              <a:buChar char="•"/>
            </a:pPr>
            <a:r>
              <a:rPr lang="en-US" sz="1600" dirty="0"/>
              <a:t>Offer the potential for a clear scientific advance whose relevance expands beyond any one discipline.</a:t>
            </a:r>
          </a:p>
          <a:p>
            <a:pPr lvl="1">
              <a:buFont typeface="Arial" panose="020B0604020202020204" pitchFamily="34" charset="0"/>
              <a:buChar char="•"/>
            </a:pPr>
            <a:r>
              <a:rPr lang="en-US" sz="1600" i="1" dirty="0"/>
              <a:t>Proposals that report trial runs of novel and focal ideas will be viewed as more credible.</a:t>
            </a:r>
          </a:p>
          <a:p>
            <a:pPr>
              <a:buFont typeface="Wingdings" panose="05000000000000000000" pitchFamily="2" charset="2"/>
              <a:buChar char="§"/>
            </a:pPr>
            <a:r>
              <a:rPr lang="en-US" sz="1600" dirty="0">
                <a:solidFill>
                  <a:srgbClr val="FF0000"/>
                </a:solidFill>
              </a:rPr>
              <a:t> Are examples of successful proposals available?</a:t>
            </a:r>
          </a:p>
          <a:p>
            <a:pPr marL="0" indent="0">
              <a:buNone/>
            </a:pPr>
            <a:r>
              <a:rPr lang="en-US" sz="1600" dirty="0"/>
              <a:t>Yes, on TESS website, since mid 2015s.</a:t>
            </a:r>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b="1" dirty="0">
              <a:solidFill>
                <a:schemeClr val="tx1"/>
              </a:solidFill>
              <a:sym typeface="Wingdings" panose="05000000000000000000" pitchFamily="2" charset="2"/>
            </a:endParaRPr>
          </a:p>
          <a:p>
            <a:pPr>
              <a:buFont typeface="Wingdings" panose="05000000000000000000" pitchFamily="2" charset="2"/>
              <a:buChar char="§"/>
            </a:pPr>
            <a:endParaRPr lang="en-US" sz="1600" b="1" dirty="0">
              <a:solidFill>
                <a:schemeClr val="tx1"/>
              </a:solidFill>
              <a:sym typeface="Wingdings" panose="05000000000000000000" pitchFamily="2" charset="2"/>
            </a:endParaRPr>
          </a:p>
        </p:txBody>
      </p:sp>
      <p:pic>
        <p:nvPicPr>
          <p:cNvPr id="4" name="Picture 2" descr="https://gyazo.com/6c3bb16ae64e450d36024f30d6b6be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A6F63AF-E30B-5C48-A0A2-EDFB5C57F387}" type="slidenum">
              <a:rPr lang="en-US" smtClean="0"/>
              <a:t>16</a:t>
            </a:fld>
            <a:endParaRPr lang="en-US"/>
          </a:p>
        </p:txBody>
      </p:sp>
    </p:spTree>
    <p:extLst>
      <p:ext uri="{BB962C8B-B14F-4D97-AF65-F5344CB8AC3E}">
        <p14:creationId xmlns:p14="http://schemas.microsoft.com/office/powerpoint/2010/main" val="166027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Items and Sample Size</a:t>
            </a:r>
          </a:p>
        </p:txBody>
      </p:sp>
      <p:sp>
        <p:nvSpPr>
          <p:cNvPr id="8" name="Rectangle 4"/>
          <p:cNvSpPr>
            <a:spLocks noGrp="1" noChangeArrowheads="1"/>
          </p:cNvSpPr>
          <p:nvPr>
            <p:ph idx="1"/>
          </p:nvPr>
        </p:nvSpPr>
        <p:spPr bwMode="auto">
          <a:xfrm>
            <a:off x="1097280" y="1521319"/>
            <a:ext cx="10058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1" i="0" u="none" strike="noStrike" cap="none" normalizeH="0" baseline="0" dirty="0">
              <a:ln>
                <a:noFill/>
              </a:ln>
              <a:solidFill>
                <a:srgbClr val="000000"/>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r>
              <a:rPr kumimoji="0" lang="en-US" altLang="en-US" sz="1600" b="1" i="0" u="none" strike="noStrike" cap="none" normalizeH="0" baseline="0" dirty="0">
                <a:ln>
                  <a:noFill/>
                </a:ln>
                <a:solidFill>
                  <a:srgbClr val="000000"/>
                </a:solidFill>
                <a:effectLst/>
                <a:latin typeface="+mn-lt"/>
              </a:rPr>
              <a:t> </a:t>
            </a:r>
            <a:r>
              <a:rPr kumimoji="0" lang="en-US" altLang="en-US" sz="1600" i="0" u="none" strike="noStrike" cap="none" normalizeH="0" baseline="0" dirty="0">
                <a:ln>
                  <a:noFill/>
                </a:ln>
                <a:solidFill>
                  <a:srgbClr val="FF0000"/>
                </a:solidFill>
                <a:effectLst/>
                <a:latin typeface="+mn-lt"/>
              </a:rPr>
              <a:t>H</a:t>
            </a:r>
            <a:r>
              <a:rPr kumimoji="0" lang="en-US" altLang="en-US" sz="1600" i="0" u="none" strike="noStrike" cap="none" normalizeH="0" baseline="0" dirty="0" bmk="">
                <a:ln>
                  <a:noFill/>
                </a:ln>
                <a:solidFill>
                  <a:srgbClr val="FF0000"/>
                </a:solidFill>
                <a:effectLst/>
                <a:latin typeface="+mn-lt"/>
              </a:rPr>
              <a:t>ow many items can I include? How many subjects can I have?</a:t>
            </a: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SzTx/>
              <a:buNone/>
              <a:tabLst/>
            </a:pPr>
            <a:r>
              <a:rPr lang="en-US" altLang="en-US" sz="1600" dirty="0" bmk="">
                <a:solidFill>
                  <a:srgbClr val="000000"/>
                </a:solidFill>
                <a:latin typeface="+mn-lt"/>
              </a:rPr>
              <a:t>T</a:t>
            </a:r>
            <a:r>
              <a:rPr kumimoji="0" lang="en-US" altLang="en-US" sz="1600" b="0" i="0" u="none" strike="noStrike" cap="none" normalizeH="0" baseline="0" dirty="0" bmk="">
                <a:ln>
                  <a:noFill/>
                </a:ln>
                <a:solidFill>
                  <a:srgbClr val="000000"/>
                </a:solidFill>
                <a:effectLst/>
                <a:latin typeface="+mn-lt"/>
              </a:rPr>
              <a:t>he "size" of a TESS experiment is a function of both the length of the experiment and the number of respondents (N). </a:t>
            </a: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tab pos="1031875" algn="l"/>
              </a:tabLst>
            </a:pPr>
            <a:endParaRPr lang="en-US" altLang="en-US" sz="1600" b="1" dirty="0" bmk="">
              <a:solidFill>
                <a:srgbClr val="000000"/>
              </a:solidFill>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rgbClr val="000000"/>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rgbClr val="000000"/>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lang="en-US" altLang="en-US" sz="1600" dirty="0" bmk="">
              <a:solidFill>
                <a:srgbClr val="000000"/>
              </a:solidFill>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rgbClr val="000000"/>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lang="en-US" altLang="en-US" sz="1600" dirty="0" bmk="">
              <a:solidFill>
                <a:srgbClr val="000000"/>
              </a:solidFill>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rgbClr val="000000"/>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lang="en-US" altLang="en-US" sz="1600" dirty="0" bmk="">
              <a:solidFill>
                <a:srgbClr val="000000"/>
              </a:solidFill>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rgbClr val="000000"/>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lang="en-US" altLang="en-US" sz="1600" dirty="0" bmk="">
              <a:solidFill>
                <a:srgbClr val="000000"/>
              </a:solidFill>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lang="en-US" altLang="en-US" sz="1600" dirty="0" bmk="">
              <a:solidFill>
                <a:srgbClr val="000000"/>
              </a:solidFill>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rgbClr val="000000"/>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lang="en-US" altLang="en-US" sz="1600" dirty="0" bmk="">
              <a:solidFill>
                <a:srgbClr val="000000"/>
              </a:solidFill>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rgbClr val="000000"/>
              </a:solidFill>
              <a:effectLst/>
              <a:latin typeface="+mn-lt"/>
            </a:endParaRPr>
          </a:p>
        </p:txBody>
      </p:sp>
      <p:pic>
        <p:nvPicPr>
          <p:cNvPr id="1026" name="Picture 2" descr="https://gyazo.com/b69ea2457319063461f621a5bf79d1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784" y="2721021"/>
            <a:ext cx="5114925" cy="3067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97280" y="5464907"/>
            <a:ext cx="9455642" cy="830997"/>
          </a:xfrm>
          <a:prstGeom prst="rect">
            <a:avLst/>
          </a:prstGeom>
        </p:spPr>
        <p:txBody>
          <a:bodyPr wrap="square">
            <a:spAutoFit/>
          </a:bodyPr>
          <a:lstStyle/>
          <a:p>
            <a:endParaRPr lang="en-US" sz="1200" dirty="0"/>
          </a:p>
          <a:p>
            <a:r>
              <a:rPr lang="en-US" sz="1200" dirty="0"/>
              <a:t>*Each question/relatively brief treatment counts as 1 unit of length (and up to 4,000 characters for an open-ended response).</a:t>
            </a:r>
            <a:br>
              <a:rPr lang="en-US" sz="1200" dirty="0"/>
            </a:br>
            <a:endParaRPr lang="en-US" sz="1200" dirty="0"/>
          </a:p>
          <a:p>
            <a:pPr lvl="0" defTabSz="914400" eaLnBrk="0" fontAlgn="base" hangingPunct="0">
              <a:spcBef>
                <a:spcPct val="0"/>
              </a:spcBef>
              <a:spcAft>
                <a:spcPct val="0"/>
              </a:spcAft>
            </a:pPr>
            <a:endParaRPr lang="en-US" altLang="en-US" sz="1200" dirty="0" bmk="">
              <a:solidFill>
                <a:srgbClr val="000000"/>
              </a:solidFill>
            </a:endParaRPr>
          </a:p>
        </p:txBody>
      </p:sp>
      <p:pic>
        <p:nvPicPr>
          <p:cNvPr id="6" name="Picture 2" descr="https://gyazo.com/6c3bb16ae64e450d36024f30d6b6be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6F63AF-E30B-5C48-A0A2-EDFB5C57F387}" type="slidenum">
              <a:rPr lang="en-US" smtClean="0"/>
              <a:t>17</a:t>
            </a:fld>
            <a:endParaRPr lang="en-US"/>
          </a:p>
        </p:txBody>
      </p:sp>
    </p:spTree>
    <p:extLst>
      <p:ext uri="{BB962C8B-B14F-4D97-AF65-F5344CB8AC3E}">
        <p14:creationId xmlns:p14="http://schemas.microsoft.com/office/powerpoint/2010/main" val="104943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Study Details</a:t>
            </a:r>
          </a:p>
        </p:txBody>
      </p:sp>
      <p:sp>
        <p:nvSpPr>
          <p:cNvPr id="8" name="Rectangle 4"/>
          <p:cNvSpPr>
            <a:spLocks noGrp="1" noChangeArrowheads="1"/>
          </p:cNvSpPr>
          <p:nvPr>
            <p:ph idx="1"/>
          </p:nvPr>
        </p:nvSpPr>
        <p:spPr bwMode="auto">
          <a:xfrm>
            <a:off x="1097280" y="1900891"/>
            <a:ext cx="1024874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buSzTx/>
              <a:buFont typeface="Wingdings" panose="05000000000000000000" pitchFamily="2" charset="2"/>
              <a:buChar char="§"/>
            </a:pPr>
            <a:r>
              <a:rPr lang="en-US" altLang="en-US" sz="1600" dirty="0">
                <a:solidFill>
                  <a:srgbClr val="FF0000"/>
                </a:solidFill>
                <a:latin typeface="+mn-lt"/>
              </a:rPr>
              <a:t> Can I study members of </a:t>
            </a:r>
            <a:r>
              <a:rPr lang="en-US" altLang="en-US" sz="1600" dirty="0" bmk="">
                <a:solidFill>
                  <a:srgbClr val="FF0000"/>
                </a:solidFill>
                <a:latin typeface="+mn-lt"/>
              </a:rPr>
              <a:t>specific subgroups?</a:t>
            </a:r>
          </a:p>
          <a:p>
            <a:pPr lvl="0">
              <a:lnSpc>
                <a:spcPct val="100000"/>
              </a:lnSpc>
              <a:buSzTx/>
              <a:buFont typeface="Wingdings" panose="05000000000000000000" pitchFamily="2" charset="2"/>
              <a:buChar char="§"/>
            </a:pPr>
            <a:endParaRPr lang="en-US" altLang="en-US" sz="1600" dirty="0" bmk="">
              <a:solidFill>
                <a:srgbClr val="000000"/>
              </a:solidFill>
              <a:latin typeface="+mn-lt"/>
            </a:endParaRPr>
          </a:p>
          <a:p>
            <a:pPr marL="0" indent="0">
              <a:lnSpc>
                <a:spcPct val="100000"/>
              </a:lnSpc>
              <a:buSzTx/>
              <a:buNone/>
            </a:pPr>
            <a:r>
              <a:rPr lang="en-US" altLang="en-US" sz="1600" dirty="0" bmk="">
                <a:solidFill>
                  <a:srgbClr val="000000"/>
                </a:solidFill>
                <a:latin typeface="+mn-lt"/>
              </a:rPr>
              <a:t>YES if they compose at least 10% of the population (but it reduces the N and may not be as representative of the subgroup).</a:t>
            </a: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1" i="0" u="none" strike="noStrike" cap="none" normalizeH="0" baseline="0" dirty="0" bmk="">
              <a:ln>
                <a:noFill/>
              </a:ln>
              <a:solidFill>
                <a:srgbClr val="000000"/>
              </a:solidFill>
              <a:effectLst/>
              <a:latin typeface="+mn-lt"/>
            </a:endParaRPr>
          </a:p>
          <a:p>
            <a:pPr>
              <a:lnSpc>
                <a:spcPct val="100000"/>
              </a:lnSpc>
              <a:buSzTx/>
              <a:buFont typeface="Wingdings" panose="05000000000000000000" pitchFamily="2" charset="2"/>
              <a:buChar char="§"/>
            </a:pPr>
            <a:r>
              <a:rPr kumimoji="0" lang="en-US" altLang="en-US" sz="1600" b="1" i="0" u="none" strike="noStrike" cap="none" normalizeH="0" baseline="0" dirty="0" bmk="">
                <a:ln>
                  <a:noFill/>
                </a:ln>
                <a:solidFill>
                  <a:srgbClr val="000000"/>
                </a:solidFill>
                <a:effectLst/>
                <a:latin typeface="+mn-lt"/>
              </a:rPr>
              <a:t> </a:t>
            </a:r>
            <a:r>
              <a:rPr kumimoji="0" lang="en-US" altLang="en-US" sz="1600" i="0" u="none" strike="noStrike" cap="none" normalizeH="0" baseline="0" dirty="0" bmk="">
                <a:ln>
                  <a:noFill/>
                </a:ln>
                <a:solidFill>
                  <a:srgbClr val="FF0000"/>
                </a:solidFill>
                <a:effectLst/>
                <a:latin typeface="+mn-lt"/>
              </a:rPr>
              <a:t>What other items are included in every TESS data delivery?</a:t>
            </a: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SzTx/>
              <a:buNone/>
              <a:tabLst/>
            </a:pPr>
            <a:r>
              <a:rPr lang="en-US" altLang="en-US" sz="1600" dirty="0" bmk="">
                <a:solidFill>
                  <a:srgbClr val="000000"/>
                </a:solidFill>
                <a:latin typeface="+mn-lt"/>
              </a:rPr>
              <a:t>Standard demographics (e.g., gender, education, race)</a:t>
            </a:r>
            <a:r>
              <a:rPr kumimoji="0" lang="en-US" altLang="en-US" sz="1600" b="0" i="0" u="none" strike="noStrike" cap="none" normalizeH="0" baseline="0" dirty="0" bmk="">
                <a:ln>
                  <a:noFill/>
                </a:ln>
                <a:solidFill>
                  <a:srgbClr val="000000"/>
                </a:solidFill>
                <a:effectLst/>
                <a:latin typeface="+mn-lt"/>
              </a:rPr>
              <a:t>.</a:t>
            </a:r>
            <a:endParaRPr kumimoji="0" lang="en-US" altLang="en-US" sz="1600" b="0" i="0" u="none" strike="noStrike" cap="none" normalizeH="0" baseline="0" dirty="0" bmk="">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1" i="0" u="none" strike="noStrike" cap="none" normalizeH="0" baseline="0" dirty="0" bmk="">
              <a:ln>
                <a:noFill/>
              </a:ln>
              <a:solidFill>
                <a:srgbClr val="000000"/>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r>
              <a:rPr kumimoji="0" lang="en-US" altLang="en-US" sz="1600" i="0" u="none" strike="noStrike" cap="none" normalizeH="0" baseline="0" dirty="0" bmk="">
                <a:ln>
                  <a:noFill/>
                </a:ln>
                <a:solidFill>
                  <a:srgbClr val="FF0000"/>
                </a:solidFill>
                <a:effectLst/>
                <a:latin typeface="+mn-lt"/>
              </a:rPr>
              <a:t> What additional items can be added to the TESS data delivery for my study?</a:t>
            </a: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SzTx/>
              <a:buNone/>
              <a:tabLst/>
            </a:pPr>
            <a:r>
              <a:rPr lang="en-US" altLang="en-US" sz="1600" dirty="0" bmk="">
                <a:solidFill>
                  <a:srgbClr val="000000"/>
                </a:solidFill>
                <a:latin typeface="+mn-lt"/>
              </a:rPr>
              <a:t>For some cost, can add data on public affairs attitudes, health profile, or financial profile.</a:t>
            </a: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r>
              <a:rPr kumimoji="0" lang="en-US" altLang="en-US" sz="1600" b="1" i="0" u="none" strike="noStrike" cap="none" normalizeH="0" baseline="0" dirty="0" bmk="">
                <a:ln>
                  <a:noFill/>
                </a:ln>
                <a:solidFill>
                  <a:srgbClr val="000000"/>
                </a:solidFill>
                <a:effectLst/>
                <a:latin typeface="+mn-lt"/>
              </a:rPr>
              <a:t> </a:t>
            </a:r>
            <a:r>
              <a:rPr kumimoji="0" lang="en-US" altLang="en-US" sz="1600" i="0" u="none" strike="noStrike" cap="none" normalizeH="0" baseline="0" dirty="0" bmk="">
                <a:ln>
                  <a:noFill/>
                </a:ln>
                <a:solidFill>
                  <a:srgbClr val="FF0000"/>
                </a:solidFill>
                <a:effectLst/>
                <a:latin typeface="+mn-lt"/>
              </a:rPr>
              <a:t>What if I want to conduct an endowment experiment (where participants receive payments based on decisions)?</a:t>
            </a: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SzTx/>
              <a:buNone/>
              <a:tabLst/>
            </a:pPr>
            <a:r>
              <a:rPr kumimoji="0" lang="en-US" altLang="en-US" sz="1600" b="0" i="0" u="none" strike="noStrike" cap="none" normalizeH="0" baseline="0" dirty="0" bmk="">
                <a:ln>
                  <a:noFill/>
                </a:ln>
                <a:solidFill>
                  <a:srgbClr val="000000"/>
                </a:solidFill>
                <a:effectLst/>
                <a:latin typeface="+mn-lt"/>
              </a:rPr>
              <a:t>TESS can be used to perform such experiments, but the investigator will have to provide funds (1) to cover the actual payments to respondents and (2) a 15% surcharge to NORC for handling the distribution of payments to respondents.</a:t>
            </a: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chemeClr val="tx1"/>
              </a:solidFill>
              <a:effectLst/>
              <a:latin typeface="+mn-lt"/>
            </a:endParaRPr>
          </a:p>
        </p:txBody>
      </p:sp>
      <p:pic>
        <p:nvPicPr>
          <p:cNvPr id="4" name="Picture 2" descr="https://gyazo.com/6c3bb16ae64e450d36024f30d6b6be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6F63AF-E30B-5C48-A0A2-EDFB5C57F387}" type="slidenum">
              <a:rPr lang="en-US" smtClean="0"/>
              <a:t>18</a:t>
            </a:fld>
            <a:endParaRPr lang="en-US"/>
          </a:p>
        </p:txBody>
      </p:sp>
    </p:spTree>
    <p:extLst>
      <p:ext uri="{BB962C8B-B14F-4D97-AF65-F5344CB8AC3E}">
        <p14:creationId xmlns:p14="http://schemas.microsoft.com/office/powerpoint/2010/main" val="312145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Study Details</a:t>
            </a:r>
          </a:p>
        </p:txBody>
      </p:sp>
      <p:sp>
        <p:nvSpPr>
          <p:cNvPr id="8" name="Rectangle 4"/>
          <p:cNvSpPr>
            <a:spLocks noGrp="1" noChangeArrowheads="1"/>
          </p:cNvSpPr>
          <p:nvPr>
            <p:ph idx="1"/>
          </p:nvPr>
        </p:nvSpPr>
        <p:spPr bwMode="auto">
          <a:xfrm>
            <a:off x="1002107" y="1737306"/>
            <a:ext cx="10248745" cy="45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bmk="">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r>
              <a:rPr kumimoji="0" lang="en-US" altLang="en-US" sz="1600" b="1" i="0" u="none" strike="noStrike" cap="none" normalizeH="0" baseline="0" dirty="0" bmk="">
                <a:ln>
                  <a:noFill/>
                </a:ln>
                <a:solidFill>
                  <a:srgbClr val="000000"/>
                </a:solidFill>
                <a:effectLst/>
                <a:latin typeface="+mn-lt"/>
              </a:rPr>
              <a:t> </a:t>
            </a:r>
            <a:r>
              <a:rPr kumimoji="0" lang="en-US" altLang="en-US" sz="1600" i="0" u="none" strike="noStrike" cap="none" normalizeH="0" baseline="0" dirty="0" bmk="">
                <a:ln>
                  <a:noFill/>
                </a:ln>
                <a:solidFill>
                  <a:srgbClr val="FF0000"/>
                </a:solidFill>
                <a:effectLst/>
                <a:latin typeface="+mn-lt"/>
              </a:rPr>
              <a:t>What if I want to conduct an experiment that involves deception?</a:t>
            </a:r>
            <a:endParaRPr kumimoji="0" lang="en-US" altLang="en-US" sz="1600" i="0" u="none" strike="noStrike" cap="none" normalizeH="0" baseline="0" dirty="0">
              <a:ln>
                <a:noFill/>
              </a:ln>
              <a:solidFill>
                <a:srgbClr val="FF0000"/>
              </a:solidFill>
              <a:effectLst/>
              <a:latin typeface="+mn-l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kumimoji="0" lang="en-US" altLang="en-US" sz="1600" b="0" i="0" u="none" strike="noStrike" cap="none" normalizeH="0" baseline="0" dirty="0">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SzTx/>
              <a:buNone/>
              <a:tabLst/>
            </a:pPr>
            <a:r>
              <a:rPr kumimoji="0" lang="en-US" altLang="en-US" sz="1600" b="0" i="0" u="none" strike="noStrike" cap="none" normalizeH="0" baseline="0" dirty="0">
                <a:ln>
                  <a:noFill/>
                </a:ln>
                <a:solidFill>
                  <a:srgbClr val="000000"/>
                </a:solidFill>
                <a:effectLst/>
                <a:latin typeface="+mn-lt"/>
              </a:rPr>
              <a:t>All TESS studies require IRB approval from the investigator's home institution. In addition, any deception would need to be approved for fielding by NORC and hav</a:t>
            </a:r>
            <a:r>
              <a:rPr lang="en-US" altLang="en-US" sz="1600" baseline="0" dirty="0">
                <a:solidFill>
                  <a:srgbClr val="000000"/>
                </a:solidFill>
                <a:latin typeface="+mn-lt"/>
              </a:rPr>
              <a:t>ing </a:t>
            </a:r>
            <a:r>
              <a:rPr kumimoji="0" lang="en-US" altLang="en-US" sz="1600" b="0" i="0" u="none" strike="noStrike" cap="none" normalizeH="0" dirty="0">
                <a:ln>
                  <a:noFill/>
                </a:ln>
                <a:solidFill>
                  <a:srgbClr val="000000"/>
                </a:solidFill>
                <a:effectLst/>
                <a:latin typeface="+mn-lt"/>
              </a:rPr>
              <a:t>a</a:t>
            </a:r>
            <a:r>
              <a:rPr kumimoji="0" lang="en-US" altLang="en-US" sz="1600" b="0" i="0" u="none" strike="noStrike" cap="none" normalizeH="0" baseline="0" dirty="0">
                <a:ln>
                  <a:noFill/>
                </a:ln>
                <a:solidFill>
                  <a:srgbClr val="000000"/>
                </a:solidFill>
                <a:effectLst/>
                <a:latin typeface="+mn-lt"/>
              </a:rPr>
              <a:t> debriefing.</a:t>
            </a: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
              <a:tabLst/>
            </a:pPr>
            <a:endParaRPr lang="en-US" altLang="en-US" sz="1600" dirty="0">
              <a:solidFill>
                <a:srgbClr val="000000"/>
              </a:solidFill>
              <a:latin typeface="+mn-lt"/>
            </a:endParaRPr>
          </a:p>
          <a:p>
            <a:pPr>
              <a:buFont typeface="Wingdings" panose="05000000000000000000" pitchFamily="2" charset="2"/>
              <a:buChar char="§"/>
            </a:pPr>
            <a:r>
              <a:rPr lang="en-US" sz="1600" b="1" dirty="0">
                <a:latin typeface="+mn-lt"/>
              </a:rPr>
              <a:t> </a:t>
            </a:r>
            <a:r>
              <a:rPr lang="en-US" sz="1600" dirty="0">
                <a:solidFill>
                  <a:srgbClr val="FF0000"/>
                </a:solidFill>
                <a:latin typeface="+mn-lt"/>
              </a:rPr>
              <a:t>Is it possible to conduct a second wave follow-up with respondents?</a:t>
            </a:r>
          </a:p>
          <a:p>
            <a:pPr>
              <a:buFont typeface="Wingdings" panose="05000000000000000000" pitchFamily="2" charset="2"/>
              <a:buChar char="§"/>
            </a:pPr>
            <a:endParaRPr lang="en-US" sz="1600" dirty="0">
              <a:solidFill>
                <a:srgbClr val="FF0000"/>
              </a:solidFill>
              <a:latin typeface="+mn-lt"/>
            </a:endParaRPr>
          </a:p>
          <a:p>
            <a:pPr marL="0" indent="0">
              <a:buNone/>
            </a:pPr>
            <a:r>
              <a:rPr lang="en-US" sz="1600" dirty="0">
                <a:latin typeface="+mn-lt"/>
              </a:rPr>
              <a:t>YES but expect imperfect retention rates to decrease the overall sample size (and changes cost structure)</a:t>
            </a:r>
          </a:p>
          <a:p>
            <a:pPr marL="0" indent="0">
              <a:buNone/>
            </a:pPr>
            <a:endParaRPr lang="en-US" sz="1600" dirty="0">
              <a:latin typeface="+mn-lt"/>
            </a:endParaRPr>
          </a:p>
          <a:p>
            <a:pPr>
              <a:buFont typeface="Wingdings" panose="05000000000000000000" pitchFamily="2" charset="2"/>
              <a:buChar char="§"/>
            </a:pPr>
            <a:r>
              <a:rPr lang="en-US" sz="1600" b="1" dirty="0">
                <a:latin typeface="+mn-lt"/>
              </a:rPr>
              <a:t> </a:t>
            </a:r>
            <a:r>
              <a:rPr lang="en-US" sz="1600" dirty="0">
                <a:solidFill>
                  <a:srgbClr val="FF0000"/>
                </a:solidFill>
                <a:latin typeface="+mn-lt"/>
              </a:rPr>
              <a:t>What if I want to collect more data?</a:t>
            </a:r>
          </a:p>
          <a:p>
            <a:pPr>
              <a:buFont typeface="Wingdings" panose="05000000000000000000" pitchFamily="2" charset="2"/>
              <a:buChar char="§"/>
            </a:pPr>
            <a:endParaRPr lang="en-US" sz="1600" dirty="0">
              <a:solidFill>
                <a:srgbClr val="FF0000"/>
              </a:solidFill>
              <a:latin typeface="+mn-lt"/>
            </a:endParaRPr>
          </a:p>
          <a:p>
            <a:pPr marL="0" indent="0">
              <a:buNone/>
            </a:pPr>
            <a:r>
              <a:rPr lang="en-US" sz="1600" dirty="0">
                <a:latin typeface="+mn-lt"/>
              </a:rPr>
              <a:t>At times we support parallel extended designs on Amazon’s Mechanical Turk.</a:t>
            </a:r>
          </a:p>
          <a:p>
            <a:pPr marL="0" indent="0">
              <a:buNone/>
            </a:pPr>
            <a:endParaRPr lang="en-US" sz="1600" dirty="0">
              <a:latin typeface="+mn-lt"/>
            </a:endParaRPr>
          </a:p>
          <a:p>
            <a:pPr>
              <a:lnSpc>
                <a:spcPct val="100000"/>
              </a:lnSpc>
              <a:buSzTx/>
              <a:buFont typeface="Wingdings" panose="05000000000000000000" pitchFamily="2" charset="2"/>
              <a:buChar char="§"/>
            </a:pPr>
            <a:r>
              <a:rPr lang="en-US" altLang="en-US" sz="1600" b="1" dirty="0" bmk="">
                <a:solidFill>
                  <a:srgbClr val="000000"/>
                </a:solidFill>
                <a:latin typeface="+mn-lt"/>
              </a:rPr>
              <a:t> </a:t>
            </a:r>
            <a:r>
              <a:rPr lang="en-US" altLang="en-US" sz="1600" dirty="0" bmk="">
                <a:solidFill>
                  <a:srgbClr val="FF0000"/>
                </a:solidFill>
                <a:latin typeface="+mn-lt"/>
              </a:rPr>
              <a:t>What else do I get?</a:t>
            </a:r>
          </a:p>
          <a:p>
            <a:pPr>
              <a:lnSpc>
                <a:spcPct val="100000"/>
              </a:lnSpc>
              <a:buSzTx/>
              <a:buFont typeface="Wingdings" panose="05000000000000000000" pitchFamily="2" charset="2"/>
              <a:buChar char="§"/>
            </a:pPr>
            <a:endParaRPr lang="en-US" altLang="en-US" sz="1600" b="1" dirty="0" bmk="">
              <a:solidFill>
                <a:srgbClr val="000000"/>
              </a:solidFill>
              <a:latin typeface="+mn-lt"/>
            </a:endParaRPr>
          </a:p>
          <a:p>
            <a:pPr marL="0" indent="0">
              <a:lnSpc>
                <a:spcPct val="100000"/>
              </a:lnSpc>
              <a:buSzTx/>
              <a:buNone/>
            </a:pPr>
            <a:r>
              <a:rPr lang="en-US" altLang="en-US" sz="1600" dirty="0" bmk="">
                <a:solidFill>
                  <a:srgbClr val="000000"/>
                </a:solidFill>
                <a:latin typeface="+mn-lt"/>
              </a:rPr>
              <a:t>Feedback, advice, and responsiveness for any questions from the submission stage to the data delivery.</a:t>
            </a:r>
          </a:p>
          <a:p>
            <a:pPr>
              <a:lnSpc>
                <a:spcPct val="100000"/>
              </a:lnSpc>
              <a:buSzTx/>
              <a:buFont typeface="Wingdings" panose="05000000000000000000" pitchFamily="2" charset="2"/>
              <a:buChar char="§"/>
            </a:pPr>
            <a:endParaRPr lang="en-US" altLang="en-US" sz="1600" dirty="0" bmk="">
              <a:solidFill>
                <a:srgbClr val="000000"/>
              </a:solidFill>
              <a:latin typeface="+mn-lt"/>
            </a:endParaRPr>
          </a:p>
          <a:p>
            <a:pPr>
              <a:lnSpc>
                <a:spcPct val="100000"/>
              </a:lnSpc>
              <a:buSzTx/>
              <a:buFont typeface="Wingdings" panose="05000000000000000000" pitchFamily="2" charset="2"/>
              <a:buChar char="§"/>
            </a:pPr>
            <a:endParaRPr lang="en-US" altLang="en-US" sz="1600" dirty="0" bmk="">
              <a:solidFill>
                <a:srgbClr val="000000"/>
              </a:solidFill>
              <a:latin typeface="+mn-lt"/>
            </a:endParaRPr>
          </a:p>
        </p:txBody>
      </p:sp>
      <p:pic>
        <p:nvPicPr>
          <p:cNvPr id="4" name="Picture 2" descr="https://gyazo.com/6c3bb16ae64e450d36024f30d6b6be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6F63AF-E30B-5C48-A0A2-EDFB5C57F387}" type="slidenum">
              <a:rPr lang="en-US" smtClean="0"/>
              <a:t>19</a:t>
            </a:fld>
            <a:endParaRPr lang="en-US"/>
          </a:p>
        </p:txBody>
      </p:sp>
    </p:spTree>
    <p:extLst>
      <p:ext uri="{BB962C8B-B14F-4D97-AF65-F5344CB8AC3E}">
        <p14:creationId xmlns:p14="http://schemas.microsoft.com/office/powerpoint/2010/main" val="427436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36642"/>
            <a:ext cx="10515600" cy="4672452"/>
          </a:xfrm>
        </p:spPr>
        <p:txBody>
          <a:bodyPr>
            <a:normAutofit/>
          </a:bodyPr>
          <a:lstStyle/>
          <a:p>
            <a:pPr>
              <a:buFont typeface="Wingdings" panose="05000000000000000000" pitchFamily="2" charset="2"/>
              <a:buChar char="§"/>
            </a:pPr>
            <a:r>
              <a:rPr lang="en-US" sz="1600" dirty="0"/>
              <a:t> Power of Experiments</a:t>
            </a:r>
          </a:p>
          <a:p>
            <a:pPr>
              <a:buFont typeface="Wingdings" panose="05000000000000000000" pitchFamily="2" charset="2"/>
              <a:buChar char="§"/>
            </a:pPr>
            <a:r>
              <a:rPr lang="en-US" sz="1600" dirty="0"/>
              <a:t> Power of Sample Surveys</a:t>
            </a:r>
          </a:p>
          <a:p>
            <a:pPr>
              <a:buFont typeface="Wingdings" panose="05000000000000000000" pitchFamily="2" charset="2"/>
              <a:buChar char="§"/>
            </a:pPr>
            <a:r>
              <a:rPr lang="en-US" sz="1600" dirty="0"/>
              <a:t> Population Based Survey Experiments</a:t>
            </a:r>
          </a:p>
          <a:p>
            <a:pPr>
              <a:buFont typeface="Wingdings" panose="05000000000000000000" pitchFamily="2" charset="2"/>
              <a:buChar char="§"/>
            </a:pPr>
            <a:r>
              <a:rPr lang="en-US" sz="1600" dirty="0"/>
              <a:t> Time-sharing Experiments for the Social Sciences (TESS)</a:t>
            </a:r>
          </a:p>
          <a:p>
            <a:pPr>
              <a:buFont typeface="Wingdings" panose="05000000000000000000" pitchFamily="2" charset="2"/>
              <a:buChar char="§"/>
            </a:pPr>
            <a:r>
              <a:rPr lang="en-US" sz="1600" dirty="0"/>
              <a:t> Probability Sample Advantage: AmeriSpeak</a:t>
            </a:r>
          </a:p>
          <a:p>
            <a:pPr>
              <a:buFont typeface="Wingdings" panose="05000000000000000000" pitchFamily="2" charset="2"/>
              <a:buChar char="§"/>
            </a:pPr>
            <a:r>
              <a:rPr lang="en-US" sz="1600" dirty="0"/>
              <a:t> Logistics of TESS</a:t>
            </a:r>
          </a:p>
          <a:p>
            <a:pPr>
              <a:buFont typeface="Wingdings" panose="05000000000000000000" pitchFamily="2" charset="2"/>
              <a:buChar char="§"/>
            </a:pPr>
            <a:r>
              <a:rPr lang="en-US" sz="1600" dirty="0"/>
              <a:t> Special Programs</a:t>
            </a:r>
          </a:p>
          <a:p>
            <a:pPr>
              <a:buFont typeface="Wingdings" panose="05000000000000000000" pitchFamily="2" charset="2"/>
              <a:buChar char="§"/>
            </a:pPr>
            <a:r>
              <a:rPr lang="en-US" sz="1600" dirty="0"/>
              <a:t> Open Science</a:t>
            </a:r>
          </a:p>
          <a:p>
            <a:pPr>
              <a:buFont typeface="Wingdings" panose="05000000000000000000" pitchFamily="2" charset="2"/>
              <a:buChar char="§"/>
            </a:pPr>
            <a:r>
              <a:rPr lang="en-US" sz="1600" dirty="0"/>
              <a:t> Example Studies</a:t>
            </a:r>
          </a:p>
          <a:p>
            <a:pPr lvl="1"/>
            <a:endParaRPr lang="en-US" sz="1600" dirty="0"/>
          </a:p>
          <a:p>
            <a:endParaRPr lang="en-US" sz="1600" dirty="0"/>
          </a:p>
        </p:txBody>
      </p:sp>
      <p:pic>
        <p:nvPicPr>
          <p:cNvPr id="10242" name="Picture 2" descr="Kick-Off Agenda Samples - 6+ Free Word, PDF Format Download | Free &amp;  Premium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8236" y="187321"/>
            <a:ext cx="2401678" cy="13772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2</a:t>
            </a:fld>
            <a:endParaRPr lang="en-US"/>
          </a:p>
        </p:txBody>
      </p:sp>
    </p:spTree>
    <p:extLst>
      <p:ext uri="{BB962C8B-B14F-4D97-AF65-F5344CB8AC3E}">
        <p14:creationId xmlns:p14="http://schemas.microsoft.com/office/powerpoint/2010/main" val="2084371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Short Study Program</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rmAutofit/>
          </a:bodyPr>
          <a:lstStyle/>
          <a:p>
            <a:pPr>
              <a:buFont typeface="Wingdings" panose="05000000000000000000" pitchFamily="2" charset="2"/>
              <a:buChar char="§"/>
            </a:pPr>
            <a:endParaRPr lang="en-US" sz="1600" dirty="0"/>
          </a:p>
          <a:p>
            <a:pPr>
              <a:buFont typeface="Wingdings" panose="05000000000000000000" pitchFamily="2" charset="2"/>
              <a:buChar char="§"/>
            </a:pPr>
            <a:r>
              <a:rPr lang="en-US" sz="1600" dirty="0"/>
              <a:t> Mechanism for fielding very brief population-based survey experiments.</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A “short study” is a survey experiment that is no more than 3 (4-5) items (i.e., questions/stimuli) in length. </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2 page proposals</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Internal Decisions.</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Fielded in groups.</a:t>
            </a:r>
            <a:endParaRPr lang="en-US" sz="1600" b="1" dirty="0">
              <a:solidFill>
                <a:schemeClr val="tx1"/>
              </a:solidFill>
              <a:sym typeface="Wingdings" panose="05000000000000000000" pitchFamily="2" charset="2"/>
            </a:endParaRPr>
          </a:p>
          <a:p>
            <a:pPr>
              <a:buFont typeface="Wingdings" panose="05000000000000000000" pitchFamily="2" charset="2"/>
              <a:buChar char="§"/>
            </a:pPr>
            <a:endParaRPr lang="en-US" sz="1600" dirty="0"/>
          </a:p>
          <a:p>
            <a:pPr>
              <a:buFont typeface="Wingdings" panose="05000000000000000000" pitchFamily="2" charset="2"/>
              <a:buChar char="§"/>
            </a:pPr>
            <a:endParaRPr lang="en-US" sz="1600" b="1" dirty="0">
              <a:solidFill>
                <a:schemeClr val="tx1"/>
              </a:solidFill>
              <a:sym typeface="Wingdings" panose="05000000000000000000" pitchFamily="2" charset="2"/>
            </a:endParaRPr>
          </a:p>
        </p:txBody>
      </p:sp>
      <p:pic>
        <p:nvPicPr>
          <p:cNvPr id="2052" name="Picture 4" descr="How to Study Well in Short Time - FreeEducator.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449" y="198338"/>
            <a:ext cx="1792903" cy="13790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A6F63AF-E30B-5C48-A0A2-EDFB5C57F387}" type="slidenum">
              <a:rPr lang="en-US" smtClean="0"/>
              <a:t>20</a:t>
            </a:fld>
            <a:endParaRPr lang="en-US"/>
          </a:p>
        </p:txBody>
      </p:sp>
    </p:spTree>
    <p:extLst>
      <p:ext uri="{BB962C8B-B14F-4D97-AF65-F5344CB8AC3E}">
        <p14:creationId xmlns:p14="http://schemas.microsoft.com/office/powerpoint/2010/main" val="130726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Special Competitions </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rmAutofit/>
          </a:bodyPr>
          <a:lstStyle/>
          <a:p>
            <a:pPr>
              <a:buFont typeface="Wingdings" panose="05000000000000000000" pitchFamily="2" charset="2"/>
              <a:buChar char="§"/>
            </a:pPr>
            <a:endParaRPr lang="en-US" sz="1600" dirty="0"/>
          </a:p>
          <a:p>
            <a:pPr>
              <a:buFont typeface="Wingdings" panose="05000000000000000000" pitchFamily="2" charset="2"/>
              <a:buChar char="§"/>
            </a:pPr>
            <a:r>
              <a:rPr lang="en-US" sz="1600" dirty="0">
                <a:solidFill>
                  <a:srgbClr val="FF0000"/>
                </a:solidFill>
              </a:rPr>
              <a:t> Young Investigator competition </a:t>
            </a:r>
            <a:r>
              <a:rPr lang="en-US" sz="1600" dirty="0">
                <a:solidFill>
                  <a:srgbClr val="FF0000"/>
                </a:solidFill>
                <a:sym typeface="Wingdings" panose="05000000000000000000" pitchFamily="2" charset="2"/>
              </a:rPr>
              <a:t> </a:t>
            </a:r>
            <a:r>
              <a:rPr lang="en-US" sz="1600" dirty="0">
                <a:sym typeface="Wingdings" panose="05000000000000000000" pitchFamily="2" charset="2"/>
              </a:rPr>
              <a:t>no more than 3 years post-PhD, double budget.</a:t>
            </a:r>
          </a:p>
          <a:p>
            <a:pPr>
              <a:buFont typeface="Wingdings" panose="05000000000000000000" pitchFamily="2" charset="2"/>
              <a:buChar char="§"/>
            </a:pPr>
            <a:endParaRPr lang="en-US" sz="1600" dirty="0">
              <a:sym typeface="Wingdings" panose="05000000000000000000" pitchFamily="2" charset="2"/>
            </a:endParaRPr>
          </a:p>
          <a:p>
            <a:pPr>
              <a:buFont typeface="Wingdings" panose="05000000000000000000" pitchFamily="2" charset="2"/>
              <a:buChar char="§"/>
            </a:pPr>
            <a:r>
              <a:rPr lang="en-US" sz="1600" dirty="0">
                <a:solidFill>
                  <a:srgbClr val="FF0000"/>
                </a:solidFill>
                <a:sym typeface="Wingdings" panose="05000000000000000000" pitchFamily="2" charset="2"/>
              </a:rPr>
              <a:t> Teen sample competition  </a:t>
            </a:r>
            <a:r>
              <a:rPr lang="en-US" sz="1600" dirty="0">
                <a:sym typeface="Wingdings" panose="05000000000000000000" pitchFamily="2" charset="2"/>
              </a:rPr>
              <a:t>sample of 13–17-year-olds.</a:t>
            </a:r>
          </a:p>
          <a:p>
            <a:pPr>
              <a:buFont typeface="Wingdings" panose="05000000000000000000" pitchFamily="2" charset="2"/>
              <a:buChar char="§"/>
            </a:pPr>
            <a:endParaRPr lang="en-US" sz="1600" dirty="0">
              <a:sym typeface="Wingdings" panose="05000000000000000000" pitchFamily="2" charset="2"/>
            </a:endParaRPr>
          </a:p>
          <a:p>
            <a:pPr>
              <a:buFont typeface="Wingdings" panose="05000000000000000000" pitchFamily="2" charset="2"/>
              <a:buChar char="§"/>
            </a:pPr>
            <a:r>
              <a:rPr lang="en-US" sz="1600" dirty="0">
                <a:solidFill>
                  <a:srgbClr val="FF0000"/>
                </a:solidFill>
                <a:sym typeface="Wingdings" panose="05000000000000000000" pitchFamily="2" charset="2"/>
              </a:rPr>
              <a:t> Real-stakes competition  </a:t>
            </a:r>
            <a:r>
              <a:rPr lang="en-US" sz="1600" dirty="0">
                <a:sym typeface="Wingdings" panose="05000000000000000000" pitchFamily="2" charset="2"/>
              </a:rPr>
              <a:t>studies with payment for behaviors.</a:t>
            </a:r>
          </a:p>
          <a:p>
            <a:pPr>
              <a:buFont typeface="Wingdings" panose="05000000000000000000" pitchFamily="2" charset="2"/>
              <a:buChar char="§"/>
            </a:pPr>
            <a:endParaRPr lang="en-US" sz="1600" dirty="0">
              <a:sym typeface="Wingdings" panose="05000000000000000000" pitchFamily="2" charset="2"/>
            </a:endParaRPr>
          </a:p>
          <a:p>
            <a:pPr>
              <a:buFont typeface="Wingdings" panose="05000000000000000000" pitchFamily="2" charset="2"/>
              <a:buChar char="§"/>
            </a:pPr>
            <a:r>
              <a:rPr lang="en-US" sz="1600" dirty="0">
                <a:solidFill>
                  <a:srgbClr val="FF0000"/>
                </a:solidFill>
              </a:rPr>
              <a:t> Targeted populations competition </a:t>
            </a:r>
            <a:r>
              <a:rPr lang="en-US" sz="1600" dirty="0">
                <a:solidFill>
                  <a:srgbClr val="FF0000"/>
                </a:solidFill>
                <a:sym typeface="Wingdings" panose="05000000000000000000" pitchFamily="2" charset="2"/>
              </a:rPr>
              <a:t> </a:t>
            </a:r>
            <a:r>
              <a:rPr lang="en-US" sz="1600" dirty="0">
                <a:sym typeface="Wingdings" panose="05000000000000000000" pitchFamily="2" charset="2"/>
              </a:rPr>
              <a:t>for subsamples.</a:t>
            </a:r>
          </a:p>
          <a:p>
            <a:pPr>
              <a:buFont typeface="Wingdings" panose="05000000000000000000" pitchFamily="2" charset="2"/>
              <a:buChar char="§"/>
            </a:pPr>
            <a:endParaRPr lang="en-US" sz="1600" dirty="0">
              <a:sym typeface="Wingdings" panose="05000000000000000000" pitchFamily="2" charset="2"/>
            </a:endParaRPr>
          </a:p>
          <a:p>
            <a:pPr>
              <a:buFont typeface="Wingdings" panose="05000000000000000000" pitchFamily="2" charset="2"/>
              <a:buChar char="§"/>
            </a:pPr>
            <a:r>
              <a:rPr lang="en-US" sz="1600" dirty="0">
                <a:solidFill>
                  <a:srgbClr val="FF0000"/>
                </a:solidFill>
                <a:sym typeface="Wingdings" panose="05000000000000000000" pitchFamily="2" charset="2"/>
              </a:rPr>
              <a:t> Replication competition  </a:t>
            </a:r>
            <a:r>
              <a:rPr lang="en-US" sz="1600" dirty="0">
                <a:sym typeface="Wingdings" panose="05000000000000000000" pitchFamily="2" charset="2"/>
              </a:rPr>
              <a:t>replicate prior survey experiments. </a:t>
            </a:r>
          </a:p>
          <a:p>
            <a:pPr>
              <a:buFont typeface="Wingdings" panose="05000000000000000000" pitchFamily="2" charset="2"/>
              <a:buChar char="§"/>
            </a:pPr>
            <a:endParaRPr lang="en-US" sz="1600" dirty="0">
              <a:sym typeface="Wingdings" panose="05000000000000000000" pitchFamily="2" charset="2"/>
            </a:endParaRPr>
          </a:p>
          <a:p>
            <a:pPr>
              <a:buFont typeface="Wingdings" panose="05000000000000000000" pitchFamily="2" charset="2"/>
              <a:buChar char="§"/>
            </a:pPr>
            <a:endParaRPr lang="en-US" sz="1600" dirty="0">
              <a:sym typeface="Wingdings" panose="05000000000000000000" pitchFamily="2" charset="2"/>
            </a:endParaRPr>
          </a:p>
          <a:p>
            <a:pPr>
              <a:buFont typeface="Wingdings" panose="05000000000000000000" pitchFamily="2" charset="2"/>
              <a:buChar char="§"/>
            </a:pPr>
            <a:endParaRPr lang="en-US" sz="1600" dirty="0">
              <a:sym typeface="Wingdings" panose="05000000000000000000" pitchFamily="2" charset="2"/>
            </a:endParaRPr>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b="1" dirty="0">
              <a:solidFill>
                <a:schemeClr val="tx1"/>
              </a:solidFill>
              <a:sym typeface="Wingdings" panose="05000000000000000000" pitchFamily="2" charset="2"/>
            </a:endParaRPr>
          </a:p>
          <a:p>
            <a:pPr>
              <a:buFont typeface="Wingdings" panose="05000000000000000000" pitchFamily="2" charset="2"/>
              <a:buChar char="§"/>
            </a:pPr>
            <a:endParaRPr lang="en-US" sz="1600" b="1" dirty="0">
              <a:solidFill>
                <a:schemeClr val="tx1"/>
              </a:solidFill>
              <a:sym typeface="Wingdings" panose="05000000000000000000" pitchFamily="2" charset="2"/>
            </a:endParaRPr>
          </a:p>
        </p:txBody>
      </p:sp>
      <p:pic>
        <p:nvPicPr>
          <p:cNvPr id="8194" name="Picture 2" descr="Prize cup on a white background with confetti Vecto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7169" y="198338"/>
            <a:ext cx="1143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21</a:t>
            </a:fld>
            <a:endParaRPr lang="en-US"/>
          </a:p>
        </p:txBody>
      </p:sp>
    </p:spTree>
    <p:extLst>
      <p:ext uri="{BB962C8B-B14F-4D97-AF65-F5344CB8AC3E}">
        <p14:creationId xmlns:p14="http://schemas.microsoft.com/office/powerpoint/2010/main" val="285386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Open Science</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rmAutofit/>
          </a:bodyPr>
          <a:lstStyle/>
          <a:p>
            <a:pPr>
              <a:buFont typeface="Wingdings" panose="05000000000000000000" pitchFamily="2" charset="2"/>
              <a:buChar char="§"/>
            </a:pPr>
            <a:endParaRPr lang="en-US" sz="1600" dirty="0"/>
          </a:p>
          <a:p>
            <a:pPr>
              <a:buFont typeface="Wingdings" panose="05000000000000000000" pitchFamily="2" charset="2"/>
              <a:buChar char="§"/>
            </a:pPr>
            <a:r>
              <a:rPr lang="en-US" sz="1600" dirty="0"/>
              <a:t> Have posted all data since 2003. Now at Open Science Foundation.</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Have posted all proposals since 2015.</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Been used for reproducibility studies, replication studies, publication bias studies.</a:t>
            </a:r>
          </a:p>
          <a:p>
            <a:pPr lvl="1">
              <a:buFont typeface="Arial" panose="020B0604020202020204" pitchFamily="34" charset="0"/>
              <a:buChar char="•"/>
            </a:pPr>
            <a:r>
              <a:rPr lang="en-US" sz="1600" dirty="0"/>
              <a:t>Publication bias </a:t>
            </a:r>
            <a:r>
              <a:rPr lang="en-US" sz="1600" dirty="0">
                <a:sym typeface="Wingdings" panose="05000000000000000000" pitchFamily="2" charset="2"/>
              </a:rPr>
              <a:t> since there is a record of all proposals and can track which were published, can analyze extent to which statistical significance drives publication (Franco et al. 2014  40%).</a:t>
            </a:r>
          </a:p>
          <a:p>
            <a:pPr lvl="1">
              <a:buFont typeface="Arial" panose="020B0604020202020204" pitchFamily="34" charset="0"/>
              <a:buChar char="•"/>
            </a:pPr>
            <a:endParaRPr lang="en-US" sz="1600" dirty="0">
              <a:sym typeface="Wingdings" panose="05000000000000000000" pitchFamily="2" charset="2"/>
            </a:endParaRPr>
          </a:p>
          <a:p>
            <a:pPr lvl="1">
              <a:buFont typeface="Arial" panose="020B0604020202020204" pitchFamily="34" charset="0"/>
              <a:buChar char="•"/>
            </a:pPr>
            <a:r>
              <a:rPr lang="en-US" sz="1600" dirty="0">
                <a:sym typeface="Wingdings" panose="05000000000000000000" pitchFamily="2" charset="2"/>
              </a:rPr>
              <a:t>Current study  what happens to projects that are accepted or declined based on a survey of all submitters. </a:t>
            </a:r>
          </a:p>
          <a:p>
            <a:pPr lvl="1">
              <a:buFont typeface="Arial" panose="020B0604020202020204" pitchFamily="34" charset="0"/>
              <a:buChar char="•"/>
            </a:pPr>
            <a:endParaRPr lang="en-US" sz="1600" dirty="0"/>
          </a:p>
          <a:p>
            <a:pPr>
              <a:buFont typeface="Wingdings" panose="05000000000000000000" pitchFamily="2" charset="2"/>
              <a:buChar char="§"/>
            </a:pPr>
            <a:r>
              <a:rPr lang="en-US" sz="1600" dirty="0"/>
              <a:t> Roper Center posting all questions/data in the </a:t>
            </a:r>
            <a:r>
              <a:rPr lang="en-US" sz="1600" dirty="0" err="1"/>
              <a:t>iPOLL</a:t>
            </a:r>
            <a:r>
              <a:rPr lang="en-US" sz="1600" dirty="0"/>
              <a:t> database since 2003.</a:t>
            </a:r>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b="1" dirty="0">
              <a:solidFill>
                <a:schemeClr val="tx1"/>
              </a:solidFill>
              <a:sym typeface="Wingdings" panose="05000000000000000000" pitchFamily="2" charset="2"/>
            </a:endParaRPr>
          </a:p>
          <a:p>
            <a:pPr>
              <a:buFont typeface="Wingdings" panose="05000000000000000000" pitchFamily="2" charset="2"/>
              <a:buChar char="§"/>
            </a:pPr>
            <a:endParaRPr lang="en-US" sz="1600" b="1" dirty="0">
              <a:solidFill>
                <a:schemeClr val="tx1"/>
              </a:solidFill>
              <a:sym typeface="Wingdings" panose="05000000000000000000" pitchFamily="2" charset="2"/>
            </a:endParaRPr>
          </a:p>
        </p:txBody>
      </p:sp>
      <p:pic>
        <p:nvPicPr>
          <p:cNvPr id="9218" name="Picture 2" descr="08-20 Open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984" y="198338"/>
            <a:ext cx="2739948" cy="14982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22</a:t>
            </a:fld>
            <a:endParaRPr lang="en-US"/>
          </a:p>
        </p:txBody>
      </p:sp>
    </p:spTree>
    <p:extLst>
      <p:ext uri="{BB962C8B-B14F-4D97-AF65-F5344CB8AC3E}">
        <p14:creationId xmlns:p14="http://schemas.microsoft.com/office/powerpoint/2010/main" val="121323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Example Studies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rmAutofit/>
          </a:bodyPr>
          <a:lstStyle/>
          <a:p>
            <a:r>
              <a:rPr lang="en-US" sz="1600" u="sng" dirty="0"/>
              <a:t>Burden sharing and attitudes toward funding opioid treatment.</a:t>
            </a:r>
            <a:r>
              <a:rPr lang="en-US" sz="1600" dirty="0"/>
              <a:t> Assistant Professors Justin de Benedictis-Kessner (Boston University) and Michael Hankinson (Baruch College) seek to understand how </a:t>
            </a:r>
            <a:r>
              <a:rPr lang="en-US" sz="1600" dirty="0">
                <a:solidFill>
                  <a:srgbClr val="FF0000"/>
                </a:solidFill>
              </a:rPr>
              <a:t>the distribution of costs might influence public support of funding for policies to confront the opioid epidemic</a:t>
            </a:r>
            <a:r>
              <a:rPr lang="en-US" sz="1600" dirty="0"/>
              <a:t>. Their experiment varies how a $100 million state policy proposal is described. In one condition, each city is described as allocating 3% of its budgets; in the other “needs-based” condition, each city allocates either 2% or 4% of its budget depending on whether their rate of drug overdoses is above or below average.</a:t>
            </a:r>
            <a:r>
              <a:rPr lang="en-US" sz="1600" dirty="0">
                <a:solidFill>
                  <a:srgbClr val="FF0000"/>
                </a:solidFill>
              </a:rPr>
              <a:t> The results indicate that the needs-based funding approach is less popular overall</a:t>
            </a:r>
            <a:r>
              <a:rPr lang="en-US" sz="1600" dirty="0"/>
              <a:t>. </a:t>
            </a:r>
          </a:p>
          <a:p>
            <a:r>
              <a:rPr lang="en-US" sz="1600" u="sng" dirty="0"/>
              <a:t>Shared displeasure and well-being.</a:t>
            </a:r>
            <a:r>
              <a:rPr lang="en-US" sz="1600" dirty="0"/>
              <a:t> Economics graduate student Kate Farrow (Montpellier </a:t>
            </a:r>
            <a:r>
              <a:rPr lang="en-US" sz="1600" dirty="0" err="1"/>
              <a:t>SupAgro</a:t>
            </a:r>
            <a:r>
              <a:rPr lang="en-US" sz="1600" dirty="0"/>
              <a:t>) conducts a study to test an idea similar to the adage “</a:t>
            </a:r>
            <a:r>
              <a:rPr lang="en-US" sz="1600" dirty="0">
                <a:solidFill>
                  <a:srgbClr val="FF0000"/>
                </a:solidFill>
              </a:rPr>
              <a:t>misery loves company</a:t>
            </a:r>
            <a:r>
              <a:rPr lang="en-US" sz="1600" dirty="0"/>
              <a:t>,” at least with respect to housing. She asks subjects to respond to a hypothetical scenario about their living situation, in which a view of a green public park outside their apartment window is </a:t>
            </a:r>
            <a:r>
              <a:rPr lang="en-US" sz="1600" dirty="0">
                <a:solidFill>
                  <a:srgbClr val="FF0000"/>
                </a:solidFill>
              </a:rPr>
              <a:t>either revealed or obstructed as a result of construction. Participants are either told or not told that 85% of their apartment’s residents will experience the same change, and then asked to rate how satisfied or unsatisfied they feel about it</a:t>
            </a:r>
            <a:r>
              <a:rPr lang="en-US" sz="1600" dirty="0"/>
              <a:t>.</a:t>
            </a:r>
          </a:p>
          <a:p>
            <a:r>
              <a:rPr lang="en-US" sz="1600" u="sng" dirty="0"/>
              <a:t>Architecture and attitudes toward police.</a:t>
            </a:r>
            <a:r>
              <a:rPr lang="en-US" sz="1600" dirty="0"/>
              <a:t> Assistant Professor Andrea Headley (Ohio State), with graduate students Kwan-Lamar Blount-Hill and Victor St. John (both at CUNY) explore the impact of police station architectural design on perceptions of and behavioral intentions toward the police and crime reporting. Pilot results indicate that </a:t>
            </a:r>
            <a:r>
              <a:rPr lang="en-US" sz="1600" dirty="0">
                <a:solidFill>
                  <a:srgbClr val="FF0000"/>
                </a:solidFill>
              </a:rPr>
              <a:t>encountering welcomingly-designed police buildings lead to more positive affect toward the police</a:t>
            </a:r>
            <a:r>
              <a:rPr lang="en-US" sz="1600" dirty="0"/>
              <a:t>, a greater likelihood of entering the building, and a stronger expectation of professionalism and complaints being taken seriously. </a:t>
            </a:r>
          </a:p>
          <a:p>
            <a:endParaRPr lang="en-US" sz="1600" dirty="0"/>
          </a:p>
          <a:p>
            <a:endParaRPr lang="en-US" sz="1600" b="1" dirty="0">
              <a:solidFill>
                <a:schemeClr val="tx1"/>
              </a:solidFill>
              <a:sym typeface="Wingdings" panose="05000000000000000000" pitchFamily="2" charset="2"/>
            </a:endParaRPr>
          </a:p>
          <a:p>
            <a:endParaRPr lang="en-US" sz="1600" b="1" dirty="0">
              <a:solidFill>
                <a:schemeClr val="tx1"/>
              </a:solidFill>
              <a:sym typeface="Wingdings" panose="05000000000000000000" pitchFamily="2" charset="2"/>
            </a:endParaRPr>
          </a:p>
        </p:txBody>
      </p:sp>
      <p:sp>
        <p:nvSpPr>
          <p:cNvPr id="4" name="Rectangle 3"/>
          <p:cNvSpPr/>
          <p:nvPr/>
        </p:nvSpPr>
        <p:spPr>
          <a:xfrm>
            <a:off x="7597956" y="286603"/>
            <a:ext cx="2236510" cy="369332"/>
          </a:xfrm>
          <a:prstGeom prst="rect">
            <a:avLst/>
          </a:prstGeom>
        </p:spPr>
        <p:txBody>
          <a:bodyPr wrap="none">
            <a:spAutoFit/>
          </a:bodyPr>
          <a:lstStyle/>
          <a:p>
            <a:r>
              <a:rPr lang="en-US" b="1" dirty="0">
                <a:solidFill>
                  <a:srgbClr val="000000"/>
                </a:solidFill>
                <a:latin typeface="system-ui"/>
              </a:rPr>
              <a:t>Past TESS Studies</a:t>
            </a:r>
          </a:p>
        </p:txBody>
      </p:sp>
      <p:pic>
        <p:nvPicPr>
          <p:cNvPr id="5" name="Picture 2" descr="https://gyazo.com/6c3bb16ae64e450d36024f30d6b6be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A6F63AF-E30B-5C48-A0A2-EDFB5C57F387}" type="slidenum">
              <a:rPr lang="en-US" smtClean="0"/>
              <a:t>23</a:t>
            </a:fld>
            <a:endParaRPr lang="en-US"/>
          </a:p>
        </p:txBody>
      </p:sp>
    </p:spTree>
    <p:extLst>
      <p:ext uri="{BB962C8B-B14F-4D97-AF65-F5344CB8AC3E}">
        <p14:creationId xmlns:p14="http://schemas.microsoft.com/office/powerpoint/2010/main" val="102642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Example Studies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756219"/>
            <a:ext cx="10515600" cy="4672452"/>
          </a:xfrm>
        </p:spPr>
        <p:txBody>
          <a:bodyPr>
            <a:noAutofit/>
          </a:bodyPr>
          <a:lstStyle/>
          <a:p>
            <a:r>
              <a:rPr lang="en-US" sz="1600" u="sng" dirty="0"/>
              <a:t>Measuring religious identity.</a:t>
            </a:r>
            <a:r>
              <a:rPr lang="en-US" sz="1600" dirty="0"/>
              <a:t> Social science has struggled to keep up with shifting terminology for religious differences among Christians, making it unclear what self-report measures best capture categorizations that social scientists intend. Assistant Professor Michelle Margolis (Penn) uses TESS to interrogate a </a:t>
            </a:r>
            <a:r>
              <a:rPr lang="en-US" sz="1600" dirty="0">
                <a:solidFill>
                  <a:srgbClr val="FF0000"/>
                </a:solidFill>
              </a:rPr>
              <a:t>commonly-used question that asks if respondents consider themselves “an evangelical or born-again Christian.”</a:t>
            </a:r>
            <a:r>
              <a:rPr lang="en-US" sz="1600" dirty="0"/>
              <a:t> She finds fewer people answer yes to this question than the sum who identify as either an “evangelical Christian” or “born-again Christian” if asked separately. Margolis’s study includes a number of more specific measures of religious practice and belief that allow her to evaluate how answers to the identity questions correspond with social science conceptualizations of these categories. Her study is being used to inform a religion module on the next General Social Survey.</a:t>
            </a:r>
          </a:p>
          <a:p>
            <a:r>
              <a:rPr lang="en-US" sz="1600" u="sng" dirty="0"/>
              <a:t>Busyness and happiness.</a:t>
            </a:r>
            <a:r>
              <a:rPr lang="en-US" sz="1600" dirty="0"/>
              <a:t> </a:t>
            </a:r>
            <a:r>
              <a:rPr lang="en-US" sz="1600" dirty="0">
                <a:solidFill>
                  <a:srgbClr val="FF0000"/>
                </a:solidFill>
              </a:rPr>
              <a:t>Busyness is sometimes a source of happiness and sometimes a challenge to i</a:t>
            </a:r>
            <a:r>
              <a:rPr lang="en-US" sz="1600" dirty="0"/>
              <a:t>t. Graduate student Jacqueline Rifkin and Keisha </a:t>
            </a:r>
            <a:r>
              <a:rPr lang="en-US" sz="1600" dirty="0" err="1"/>
              <a:t>Cutright</a:t>
            </a:r>
            <a:r>
              <a:rPr lang="en-US" sz="1600" dirty="0"/>
              <a:t> (Duke) hypothesize that this variation is partly due to differences in time perspective: people with a more expansive perspective on the time left in their lives will find busyness more satisfying than those with a narrower perspective. Their TESS experiment </a:t>
            </a:r>
            <a:r>
              <a:rPr lang="en-US" sz="1600" dirty="0">
                <a:solidFill>
                  <a:srgbClr val="FF0000"/>
                </a:solidFill>
              </a:rPr>
              <a:t>manipulates participants’ sense of busyness by having respondents recall episodes of recent busyness or idleness, which is followed by measures of subjective well-being</a:t>
            </a:r>
            <a:r>
              <a:rPr lang="en-US" sz="1600" dirty="0"/>
              <a:t>.</a:t>
            </a:r>
          </a:p>
          <a:p>
            <a:r>
              <a:rPr lang="en-US" sz="1600" u="sng" dirty="0"/>
              <a:t>Correcting factual misperceptions about terrorism.</a:t>
            </a:r>
            <a:r>
              <a:rPr lang="en-US" sz="1600" dirty="0"/>
              <a:t> Many Americans display strong concern over terrorism threats despite little actual danger. Can this misperception of the threat of terrorism be corrected? A TESS experiment by graduate student Daniel Kent (Ohio State) and postdoctoral researcher Daniel Silverman (Carnegie Mellon) randomly varies the provision of terrorism-related information and subsequent messages from political elites. Their pilot results indicate that </a:t>
            </a:r>
            <a:r>
              <a:rPr lang="en-US" sz="1600" dirty="0">
                <a:solidFill>
                  <a:srgbClr val="FF0000"/>
                </a:solidFill>
              </a:rPr>
              <a:t>Americans’ exaggerated fear of terrorism may be indeed correctable when individuals are presented with factual information about the threat alongside reassuring messages from elites of their preferred political party.</a:t>
            </a:r>
          </a:p>
          <a:p>
            <a:endParaRPr lang="en-US" sz="1600" dirty="0"/>
          </a:p>
          <a:p>
            <a:endParaRPr lang="en-US" sz="1600" dirty="0"/>
          </a:p>
          <a:p>
            <a:endParaRPr lang="en-US" sz="1600" dirty="0">
              <a:sym typeface="Wingdings" panose="05000000000000000000" pitchFamily="2" charset="2"/>
            </a:endParaRPr>
          </a:p>
          <a:p>
            <a:endParaRPr lang="en-US" sz="1600" dirty="0"/>
          </a:p>
          <a:p>
            <a:endParaRPr lang="en-US" sz="1600" dirty="0"/>
          </a:p>
          <a:p>
            <a:endParaRPr lang="en-US" sz="1600" b="1" dirty="0">
              <a:solidFill>
                <a:schemeClr val="tx1"/>
              </a:solidFill>
              <a:sym typeface="Wingdings" panose="05000000000000000000" pitchFamily="2" charset="2"/>
            </a:endParaRPr>
          </a:p>
          <a:p>
            <a:endParaRPr lang="en-US" sz="1600" b="1" dirty="0">
              <a:solidFill>
                <a:schemeClr val="tx1"/>
              </a:solidFill>
              <a:sym typeface="Wingdings" panose="05000000000000000000" pitchFamily="2" charset="2"/>
            </a:endParaRPr>
          </a:p>
        </p:txBody>
      </p:sp>
      <p:sp>
        <p:nvSpPr>
          <p:cNvPr id="4" name="Rectangle 3"/>
          <p:cNvSpPr/>
          <p:nvPr/>
        </p:nvSpPr>
        <p:spPr>
          <a:xfrm>
            <a:off x="7597956" y="286603"/>
            <a:ext cx="2236510" cy="369332"/>
          </a:xfrm>
          <a:prstGeom prst="rect">
            <a:avLst/>
          </a:prstGeom>
        </p:spPr>
        <p:txBody>
          <a:bodyPr wrap="none">
            <a:spAutoFit/>
          </a:bodyPr>
          <a:lstStyle/>
          <a:p>
            <a:r>
              <a:rPr lang="en-US" b="1" dirty="0">
                <a:solidFill>
                  <a:srgbClr val="000000"/>
                </a:solidFill>
                <a:latin typeface="system-ui"/>
              </a:rPr>
              <a:t>Past TESS Studies</a:t>
            </a:r>
          </a:p>
        </p:txBody>
      </p:sp>
      <p:pic>
        <p:nvPicPr>
          <p:cNvPr id="5" name="Picture 2" descr="https://gyazo.com/6c3bb16ae64e450d36024f30d6b6be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A6F63AF-E30B-5C48-A0A2-EDFB5C57F387}" type="slidenum">
              <a:rPr lang="en-US" smtClean="0"/>
              <a:t>24</a:t>
            </a:fld>
            <a:endParaRPr lang="en-US"/>
          </a:p>
        </p:txBody>
      </p:sp>
    </p:spTree>
    <p:extLst>
      <p:ext uri="{BB962C8B-B14F-4D97-AF65-F5344CB8AC3E}">
        <p14:creationId xmlns:p14="http://schemas.microsoft.com/office/powerpoint/2010/main" val="833945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Example Studies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rmAutofit/>
          </a:bodyPr>
          <a:lstStyle/>
          <a:p>
            <a:r>
              <a:rPr lang="en-US" sz="1600" u="sng" dirty="0"/>
              <a:t>Public perceptions of social mobility.</a:t>
            </a:r>
            <a:r>
              <a:rPr lang="en-US" sz="1600" dirty="0"/>
              <a:t> In a project, Assistant Professor Siwei Cheng (NYU) and postdoctoral researcher Fangqi Wen (Oxford) randomly vary the educational attainment and other aspects of a hypothetical individual and ask respondents to predict the person’s future economic position. Although Americans are often presented as oblivious to challenges to upward mobility, they find that </a:t>
            </a:r>
            <a:r>
              <a:rPr lang="en-US" sz="1600" dirty="0">
                <a:solidFill>
                  <a:srgbClr val="FF0000"/>
                </a:solidFill>
              </a:rPr>
              <a:t>respondents are instead even more pessimistic about the economic prospects of individuals from disadvantaged backgrounds than what data about actual social mobility indicates</a:t>
            </a:r>
            <a:r>
              <a:rPr lang="en-US" sz="1600" dirty="0"/>
              <a:t>.</a:t>
            </a:r>
          </a:p>
          <a:p>
            <a:endParaRPr lang="en-US" sz="1600" dirty="0"/>
          </a:p>
          <a:p>
            <a:r>
              <a:rPr lang="en-US" sz="1600" u="sng" dirty="0"/>
              <a:t>Norm of Reciprocity.  </a:t>
            </a:r>
            <a:r>
              <a:rPr lang="en-US" sz="1600" dirty="0"/>
              <a:t>Stark et al. replicate survey question order effects across contexts; they show, for example, </a:t>
            </a:r>
            <a:r>
              <a:rPr lang="en-US" sz="1600" dirty="0">
                <a:solidFill>
                  <a:srgbClr val="FF0000"/>
                </a:solidFill>
              </a:rPr>
              <a:t>that priming evenhandedness via question order occurs more strongly in countries with more individualistic as opposed to collectivistic cultures (priming is not needed in collectivist cultures)</a:t>
            </a:r>
            <a:r>
              <a:rPr lang="en-US" sz="1600" dirty="0"/>
              <a:t>. They conclude that the norm of evenhandedness does not depend on individual attributes as much as the variations in culture. </a:t>
            </a:r>
          </a:p>
          <a:p>
            <a:endParaRPr lang="en-US" sz="1600" dirty="0">
              <a:sym typeface="Wingdings" panose="05000000000000000000" pitchFamily="2" charset="2"/>
            </a:endParaRPr>
          </a:p>
          <a:p>
            <a:endParaRPr lang="en-US" sz="1600" dirty="0"/>
          </a:p>
          <a:p>
            <a:endParaRPr lang="en-US" sz="1600" dirty="0"/>
          </a:p>
          <a:p>
            <a:endParaRPr lang="en-US" sz="1600" b="1" dirty="0">
              <a:solidFill>
                <a:schemeClr val="tx1"/>
              </a:solidFill>
              <a:sym typeface="Wingdings" panose="05000000000000000000" pitchFamily="2" charset="2"/>
            </a:endParaRPr>
          </a:p>
          <a:p>
            <a:endParaRPr lang="en-US" sz="1600" b="1" dirty="0">
              <a:solidFill>
                <a:schemeClr val="tx1"/>
              </a:solidFill>
              <a:sym typeface="Wingdings" panose="05000000000000000000" pitchFamily="2" charset="2"/>
            </a:endParaRPr>
          </a:p>
        </p:txBody>
      </p:sp>
      <p:sp>
        <p:nvSpPr>
          <p:cNvPr id="4" name="Rectangle 3"/>
          <p:cNvSpPr/>
          <p:nvPr/>
        </p:nvSpPr>
        <p:spPr>
          <a:xfrm>
            <a:off x="7597956" y="286603"/>
            <a:ext cx="2236510" cy="369332"/>
          </a:xfrm>
          <a:prstGeom prst="rect">
            <a:avLst/>
          </a:prstGeom>
        </p:spPr>
        <p:txBody>
          <a:bodyPr wrap="none">
            <a:spAutoFit/>
          </a:bodyPr>
          <a:lstStyle/>
          <a:p>
            <a:r>
              <a:rPr lang="en-US" b="1" dirty="0">
                <a:solidFill>
                  <a:srgbClr val="000000"/>
                </a:solidFill>
                <a:latin typeface="system-ui"/>
              </a:rPr>
              <a:t>Past TESS Studies</a:t>
            </a:r>
          </a:p>
        </p:txBody>
      </p:sp>
      <p:pic>
        <p:nvPicPr>
          <p:cNvPr id="5" name="Picture 2" descr="https://gyazo.com/6c3bb16ae64e450d36024f30d6b6be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466" y="123072"/>
            <a:ext cx="1777351" cy="149112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A6F63AF-E30B-5C48-A0A2-EDFB5C57F387}" type="slidenum">
              <a:rPr lang="en-US" smtClean="0"/>
              <a:t>25</a:t>
            </a:fld>
            <a:endParaRPr lang="en-US"/>
          </a:p>
        </p:txBody>
      </p:sp>
    </p:spTree>
    <p:extLst>
      <p:ext uri="{BB962C8B-B14F-4D97-AF65-F5344CB8AC3E}">
        <p14:creationId xmlns:p14="http://schemas.microsoft.com/office/powerpoint/2010/main" val="197658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C206-B5CE-D540-8A6B-474504B3E655}"/>
              </a:ext>
            </a:extLst>
          </p:cNvPr>
          <p:cNvSpPr>
            <a:spLocks noGrp="1"/>
          </p:cNvSpPr>
          <p:nvPr>
            <p:ph type="ctrTitle"/>
          </p:nvPr>
        </p:nvSpPr>
        <p:spPr>
          <a:xfrm>
            <a:off x="1174398" y="984327"/>
            <a:ext cx="10058400" cy="2722378"/>
          </a:xfrm>
        </p:spPr>
        <p:txBody>
          <a:bodyPr>
            <a:normAutofit/>
          </a:bodyPr>
          <a:lstStyle/>
          <a:p>
            <a:pPr algn="ctr"/>
            <a:r>
              <a:rPr lang="en-US" sz="5400" dirty="0">
                <a:latin typeface="Arial Rounded MT Bold" panose="020F0704030504030204" pitchFamily="34" charset="0"/>
              </a:rPr>
              <a:t>Questions?</a:t>
            </a:r>
          </a:p>
        </p:txBody>
      </p:sp>
      <p:pic>
        <p:nvPicPr>
          <p:cNvPr id="7" name="Picture 2" descr="https://tessexperiments.org/assets/TESS-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947" y="287127"/>
            <a:ext cx="5080115" cy="153400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6F63AF-E30B-5C48-A0A2-EDFB5C57F387}" type="slidenum">
              <a:rPr lang="en-US" smtClean="0"/>
              <a:t>26</a:t>
            </a:fld>
            <a:endParaRPr lang="en-US"/>
          </a:p>
        </p:txBody>
      </p:sp>
    </p:spTree>
    <p:extLst>
      <p:ext uri="{BB962C8B-B14F-4D97-AF65-F5344CB8AC3E}">
        <p14:creationId xmlns:p14="http://schemas.microsoft.com/office/powerpoint/2010/main" val="280699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Power of Experiments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rmAutofit/>
          </a:bodyPr>
          <a:lstStyle/>
          <a:p>
            <a:pPr>
              <a:buFont typeface="Wingdings" panose="05000000000000000000" pitchFamily="2" charset="2"/>
              <a:buChar char="§"/>
            </a:pPr>
            <a:r>
              <a:rPr lang="en-US" sz="1600" dirty="0">
                <a:solidFill>
                  <a:schemeClr val="tx1"/>
                </a:solidFill>
                <a:sym typeface="Wingdings" panose="05000000000000000000" pitchFamily="2" charset="2"/>
              </a:rPr>
              <a:t> Hypothesize a causal relationship (e.g., exposure to a scientific endorsement increases vaccine uptake).</a:t>
            </a: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solidFill>
                  <a:schemeClr val="tx1"/>
                </a:solidFill>
                <a:sym typeface="Wingdings" panose="05000000000000000000" pitchFamily="2" charset="2"/>
              </a:rPr>
              <a:t> Random assignment to a “message” treatment or a “no-message” control. </a:t>
            </a: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solidFill>
                  <a:schemeClr val="tx1"/>
                </a:solidFill>
                <a:sym typeface="Wingdings" panose="05000000000000000000" pitchFamily="2" charset="2"/>
              </a:rPr>
              <a:t> The message group and the no-message groups will likely be, on average, the same (e.g., same number of Democrats and Republicans, men and women, young and old, sick and healthy).</a:t>
            </a: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solidFill>
                  <a:schemeClr val="tx1"/>
                </a:solidFill>
                <a:sym typeface="Wingdings" panose="05000000000000000000" pitchFamily="2" charset="2"/>
              </a:rPr>
              <a:t> Any difference in vaccine uptake then comes from message.</a:t>
            </a: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solidFill>
                  <a:schemeClr val="tx1"/>
                </a:solidFill>
              </a:rPr>
              <a:t> </a:t>
            </a:r>
            <a:r>
              <a:rPr lang="en-US" sz="1600" dirty="0">
                <a:solidFill>
                  <a:srgbClr val="FF0000"/>
                </a:solidFill>
              </a:rPr>
              <a:t>“Random assignment is the great </a:t>
            </a:r>
            <a:r>
              <a:rPr lang="en-US" sz="1600" i="1" dirty="0">
                <a:solidFill>
                  <a:srgbClr val="FF0000"/>
                </a:solidFill>
              </a:rPr>
              <a:t>ceteris paribus</a:t>
            </a:r>
            <a:r>
              <a:rPr lang="en-US" sz="1600" dirty="0">
                <a:solidFill>
                  <a:srgbClr val="FF0000"/>
                </a:solidFill>
              </a:rPr>
              <a:t>—that is, other things being equal—of causal inference” </a:t>
            </a:r>
            <a:r>
              <a:rPr lang="en-US" sz="1600" dirty="0">
                <a:solidFill>
                  <a:schemeClr val="tx1"/>
                </a:solidFill>
              </a:rPr>
              <a:t>(Cook and Campbell (1979: 5).</a:t>
            </a:r>
            <a:endParaRPr lang="en-US" sz="1600" dirty="0">
              <a:solidFill>
                <a:schemeClr val="tx1"/>
              </a:solidFill>
              <a:sym typeface="Wingdings" panose="05000000000000000000" pitchFamily="2" charset="2"/>
            </a:endParaRPr>
          </a:p>
          <a:p>
            <a:endParaRPr lang="en-US" sz="1600" dirty="0">
              <a:solidFill>
                <a:schemeClr val="tx1"/>
              </a:solidFill>
              <a:sym typeface="Wingdings" panose="05000000000000000000" pitchFamily="2" charset="2"/>
            </a:endParaRPr>
          </a:p>
          <a:p>
            <a:endParaRPr lang="en-US" sz="1600" dirty="0">
              <a:solidFill>
                <a:schemeClr val="tx1"/>
              </a:solidFill>
              <a:sym typeface="Wingdings" panose="05000000000000000000" pitchFamily="2" charset="2"/>
            </a:endParaRPr>
          </a:p>
          <a:p>
            <a:endParaRPr lang="en-US" sz="1600" dirty="0">
              <a:solidFill>
                <a:schemeClr val="tx1"/>
              </a:solidFill>
              <a:sym typeface="Wingdings" panose="05000000000000000000" pitchFamily="2" charset="2"/>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p:txBody>
      </p:sp>
      <p:pic>
        <p:nvPicPr>
          <p:cNvPr id="6" name="Picture 6" descr="Experiments | Ask A Biolog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9921" y="198338"/>
            <a:ext cx="188890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3</a:t>
            </a:fld>
            <a:endParaRPr lang="en-US"/>
          </a:p>
        </p:txBody>
      </p:sp>
    </p:spTree>
    <p:extLst>
      <p:ext uri="{BB962C8B-B14F-4D97-AF65-F5344CB8AC3E}">
        <p14:creationId xmlns:p14="http://schemas.microsoft.com/office/powerpoint/2010/main" val="358622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Power of Sample Surveys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Autofit/>
          </a:bodyPr>
          <a:lstStyle/>
          <a:p>
            <a:pPr>
              <a:buFont typeface="Wingdings" panose="05000000000000000000" pitchFamily="2" charset="2"/>
              <a:buChar char="§"/>
            </a:pPr>
            <a:r>
              <a:rPr lang="en-US" sz="1600" dirty="0">
                <a:solidFill>
                  <a:schemeClr val="tx1"/>
                </a:solidFill>
                <a:sym typeface="Wingdings" panose="05000000000000000000" pitchFamily="2" charset="2"/>
              </a:rPr>
              <a:t> Hypothesize about a large group (e.g., all Americans will take the vaccine).</a:t>
            </a: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solidFill>
                  <a:schemeClr val="tx1"/>
                </a:solidFill>
                <a:sym typeface="Wingdings" panose="05000000000000000000" pitchFamily="2" charset="2"/>
              </a:rPr>
              <a:t> Draw a probability sample of a small number of the group  </a:t>
            </a:r>
            <a:r>
              <a:rPr lang="en-US" sz="1600" dirty="0"/>
              <a:t>every unit (e.g., American) in the population has a known and non-zero chance of being in the sample. </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In all likelihood, the sample will reflect the population and even a small sample allows for generalizable statements about the population (e.g., how many will take the vaccine). </a:t>
            </a:r>
            <a:endParaRPr lang="en-US" sz="1600" dirty="0">
              <a:solidFill>
                <a:schemeClr val="tx1"/>
              </a:solidFill>
              <a:sym typeface="Wingdings" panose="05000000000000000000" pitchFamily="2" charset="2"/>
            </a:endParaRP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t> </a:t>
            </a:r>
            <a:r>
              <a:rPr lang="en-US" sz="1600" dirty="0">
                <a:solidFill>
                  <a:srgbClr val="FF0000"/>
                </a:solidFill>
              </a:rPr>
              <a:t>The idea of sampling “is really quite remarkable” </a:t>
            </a:r>
            <a:r>
              <a:rPr lang="en-US" sz="1600" dirty="0"/>
              <a:t>(Piazza 2010: 139). </a:t>
            </a: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solidFill>
                  <a:schemeClr val="tx1"/>
                </a:solidFill>
                <a:sym typeface="Wingdings" panose="05000000000000000000" pitchFamily="2" charset="2"/>
              </a:rPr>
              <a:t> Threats captured by total survey error: </a:t>
            </a:r>
            <a:r>
              <a:rPr lang="en-US" sz="1600" dirty="0"/>
              <a:t>sampling error and non-sampling errors such as mis-measuring concepts, excluding relevant parts of the population from being eligible from the sample, nonresponse error, and processing errors. </a:t>
            </a:r>
            <a:endParaRPr lang="en-US" sz="1600" dirty="0">
              <a:solidFill>
                <a:schemeClr val="tx1"/>
              </a:solidFill>
              <a:sym typeface="Wingdings" panose="05000000000000000000" pitchFamily="2" charset="2"/>
            </a:endParaRPr>
          </a:p>
          <a:p>
            <a:pPr>
              <a:buFont typeface="Wingdings" panose="05000000000000000000" pitchFamily="2" charset="2"/>
              <a:buChar char="§"/>
            </a:pPr>
            <a:endParaRPr lang="en-US" sz="1600" dirty="0">
              <a:solidFill>
                <a:schemeClr val="tx1"/>
              </a:solidFill>
            </a:endParaRPr>
          </a:p>
          <a:p>
            <a:pPr>
              <a:buFont typeface="Wingdings" panose="05000000000000000000" pitchFamily="2" charset="2"/>
              <a:buChar char="§"/>
            </a:pPr>
            <a:endParaRPr lang="en-US" sz="1600" dirty="0">
              <a:solidFill>
                <a:schemeClr val="tx1"/>
              </a:solidFill>
            </a:endParaRPr>
          </a:p>
          <a:p>
            <a:pPr>
              <a:buFont typeface="Wingdings" panose="05000000000000000000" pitchFamily="2" charset="2"/>
              <a:buChar char="§"/>
            </a:pPr>
            <a:endParaRPr lang="en-US" sz="1600" dirty="0">
              <a:solidFill>
                <a:schemeClr val="tx1"/>
              </a:solidFill>
            </a:endParaRPr>
          </a:p>
        </p:txBody>
      </p:sp>
      <p:pic>
        <p:nvPicPr>
          <p:cNvPr id="2050" name="Picture 2" descr="MeasuringU: What Motivates People to Take Free Surv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0949" y="198338"/>
            <a:ext cx="2566931" cy="10135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4</a:t>
            </a:fld>
            <a:endParaRPr lang="en-US"/>
          </a:p>
        </p:txBody>
      </p:sp>
    </p:spTree>
    <p:extLst>
      <p:ext uri="{BB962C8B-B14F-4D97-AF65-F5344CB8AC3E}">
        <p14:creationId xmlns:p14="http://schemas.microsoft.com/office/powerpoint/2010/main" val="34506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Population Based Survey Experiments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825625"/>
            <a:ext cx="10515600" cy="4672452"/>
          </a:xfrm>
        </p:spPr>
        <p:txBody>
          <a:bodyPr>
            <a:normAutofit/>
          </a:bodyPr>
          <a:lstStyle/>
          <a:p>
            <a:pPr marL="0" indent="0">
              <a:buNone/>
            </a:pPr>
            <a:r>
              <a:rPr lang="en-US" sz="1600" dirty="0">
                <a:solidFill>
                  <a:srgbClr val="FF0000"/>
                </a:solidFill>
              </a:rPr>
              <a:t>Embed a random assignment experiment into a probability survey </a:t>
            </a:r>
            <a:r>
              <a:rPr lang="en-US" sz="1600" dirty="0">
                <a:solidFill>
                  <a:srgbClr val="FF0000"/>
                </a:solidFill>
                <a:sym typeface="Wingdings" panose="05000000000000000000" pitchFamily="2" charset="2"/>
              </a:rPr>
              <a:t>		</a:t>
            </a:r>
          </a:p>
          <a:p>
            <a:pPr marL="0" indent="0">
              <a:buNone/>
            </a:pPr>
            <a:endParaRPr lang="en-US" sz="1600" dirty="0">
              <a:solidFill>
                <a:srgbClr val="FF0000"/>
              </a:solidFill>
              <a:sym typeface="Wingdings" panose="05000000000000000000" pitchFamily="2" charset="2"/>
            </a:endParaRPr>
          </a:p>
          <a:p>
            <a:pPr>
              <a:buFont typeface="Wingdings" panose="05000000000000000000" pitchFamily="2" charset="2"/>
              <a:buChar char="§"/>
            </a:pPr>
            <a:r>
              <a:rPr lang="en-US" sz="1600" dirty="0">
                <a:solidFill>
                  <a:schemeClr val="tx1"/>
                </a:solidFill>
                <a:sym typeface="Wingdings" panose="05000000000000000000" pitchFamily="2" charset="2"/>
              </a:rPr>
              <a:t> Draw a probability sample.</a:t>
            </a: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solidFill>
                  <a:schemeClr val="tx1"/>
                </a:solidFill>
                <a:sym typeface="Wingdings" panose="05000000000000000000" pitchFamily="2" charset="2"/>
              </a:rPr>
              <a:t> Randomly assign surveys with a particular attribute and surveys with a different attribute (e.g., with a scientific endorsement of the vaccine or not).</a:t>
            </a: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solidFill>
                  <a:schemeClr val="tx1"/>
                </a:solidFill>
                <a:sym typeface="Wingdings" panose="05000000000000000000" pitchFamily="2" charset="2"/>
              </a:rPr>
              <a:t> If differences in responses  </a:t>
            </a:r>
            <a:r>
              <a:rPr lang="en-US" sz="1600" dirty="0">
                <a:solidFill>
                  <a:srgbClr val="FF0000"/>
                </a:solidFill>
                <a:sym typeface="Wingdings" panose="05000000000000000000" pitchFamily="2" charset="2"/>
              </a:rPr>
              <a:t>conclude a causal relationship that generalizes to the population</a:t>
            </a:r>
            <a:r>
              <a:rPr lang="en-US" sz="1600" dirty="0">
                <a:solidFill>
                  <a:schemeClr val="tx1"/>
                </a:solidFill>
                <a:sym typeface="Wingdings" panose="05000000000000000000" pitchFamily="2" charset="2"/>
              </a:rPr>
              <a:t>. I.e., can infer the AVERAGE effect to the population target.</a:t>
            </a:r>
          </a:p>
          <a:p>
            <a:pPr>
              <a:buFont typeface="Wingdings" panose="05000000000000000000" pitchFamily="2" charset="2"/>
              <a:buChar char="§"/>
            </a:pPr>
            <a:endParaRPr lang="en-US" sz="1600" dirty="0">
              <a:solidFill>
                <a:schemeClr val="tx1"/>
              </a:solidFill>
              <a:sym typeface="Wingdings" panose="05000000000000000000" pitchFamily="2" charset="2"/>
            </a:endParaRPr>
          </a:p>
          <a:p>
            <a:pPr>
              <a:buFont typeface="Wingdings" panose="05000000000000000000" pitchFamily="2" charset="2"/>
              <a:buChar char="§"/>
            </a:pPr>
            <a:r>
              <a:rPr lang="en-US" sz="1600" dirty="0">
                <a:solidFill>
                  <a:schemeClr val="tx1"/>
                </a:solidFill>
                <a:sym typeface="Wingdings" panose="05000000000000000000" pitchFamily="2" charset="2"/>
              </a:rPr>
              <a:t> E.g., if those with a scientific endorsement are more pro-vaccine, we can generalize the endorsement has a causal effect.</a:t>
            </a:r>
          </a:p>
          <a:p>
            <a:pPr>
              <a:buFont typeface="Wingdings" panose="05000000000000000000" pitchFamily="2" charset="2"/>
              <a:buChar char="§"/>
            </a:pPr>
            <a:endParaRPr lang="en-US" sz="1600" b="1" dirty="0">
              <a:solidFill>
                <a:schemeClr val="tx1"/>
              </a:solidFill>
              <a:sym typeface="Wingdings" panose="05000000000000000000" pitchFamily="2" charset="2"/>
            </a:endParaRPr>
          </a:p>
          <a:p>
            <a:endParaRPr lang="en-US" sz="1600" b="1" dirty="0">
              <a:solidFill>
                <a:schemeClr val="tx1"/>
              </a:solidFill>
              <a:sym typeface="Wingdings" panose="05000000000000000000" pitchFamily="2" charset="2"/>
            </a:endParaRPr>
          </a:p>
          <a:p>
            <a:endParaRPr lang="en-US" sz="1600" b="1" dirty="0">
              <a:solidFill>
                <a:schemeClr val="tx1"/>
              </a:solidFill>
              <a:sym typeface="Wingdings" panose="05000000000000000000" pitchFamily="2" charset="2"/>
            </a:endParaRPr>
          </a:p>
        </p:txBody>
      </p:sp>
      <p:pic>
        <p:nvPicPr>
          <p:cNvPr id="3074" name="Picture 2" descr="https://pup-assets.imgix.net/onix/images/9780691144528.jpg?w=640&amp;auto=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738" y="0"/>
            <a:ext cx="1442123" cy="161617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5</a:t>
            </a:fld>
            <a:endParaRPr lang="en-US"/>
          </a:p>
        </p:txBody>
      </p:sp>
    </p:spTree>
    <p:extLst>
      <p:ext uri="{BB962C8B-B14F-4D97-AF65-F5344CB8AC3E}">
        <p14:creationId xmlns:p14="http://schemas.microsoft.com/office/powerpoint/2010/main" val="54644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Early Survey Experiment (1948)</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68680" y="1737360"/>
            <a:ext cx="10515600" cy="4672452"/>
          </a:xfrm>
        </p:spPr>
        <p:txBody>
          <a:bodyPr>
            <a:noAutofit/>
          </a:bodyPr>
          <a:lstStyle/>
          <a:p>
            <a:pPr marL="0" lvl="0" indent="0" eaLnBrk="0" fontAlgn="base" hangingPunct="0">
              <a:lnSpc>
                <a:spcPct val="100000"/>
              </a:lnSpc>
              <a:spcBef>
                <a:spcPct val="0"/>
              </a:spcBef>
              <a:spcAft>
                <a:spcPct val="0"/>
              </a:spcAft>
              <a:buClrTx/>
              <a:buSzTx/>
              <a:buNone/>
            </a:pPr>
            <a:r>
              <a:rPr lang="en-US" altLang="en-US" sz="1600" u="sng" dirty="0">
                <a:solidFill>
                  <a:schemeClr val="tx1"/>
                </a:solidFill>
                <a:ea typeface="Times New Roman" panose="02020603050405020304" pitchFamily="18" charset="0"/>
              </a:rPr>
              <a:t>Group 1</a:t>
            </a:r>
          </a:p>
          <a:p>
            <a:pPr marL="0" lvl="0" indent="0" eaLnBrk="0" fontAlgn="base" hangingPunct="0">
              <a:lnSpc>
                <a:spcPct val="100000"/>
              </a:lnSpc>
              <a:spcBef>
                <a:spcPct val="0"/>
              </a:spcBef>
              <a:spcAft>
                <a:spcPct val="0"/>
              </a:spcAft>
              <a:buClrTx/>
              <a:buSzTx/>
              <a:buNone/>
            </a:pPr>
            <a:r>
              <a:rPr lang="en-US" altLang="en-US" sz="1600" dirty="0">
                <a:solidFill>
                  <a:schemeClr val="tx1"/>
                </a:solidFill>
                <a:ea typeface="Times New Roman" panose="02020603050405020304" pitchFamily="18" charset="0"/>
              </a:rPr>
              <a:t>Q1.  “Do You think the US should let Communist newspaper reporters from other countries come in here and send back to their papers the news as they see it?  (</a:t>
            </a:r>
            <a:r>
              <a:rPr lang="en-US" altLang="en-US" sz="1600" dirty="0">
                <a:solidFill>
                  <a:srgbClr val="FF0000"/>
                </a:solidFill>
                <a:ea typeface="Times New Roman" panose="02020603050405020304" pitchFamily="18" charset="0"/>
              </a:rPr>
              <a:t>36% said YES</a:t>
            </a:r>
            <a:r>
              <a:rPr lang="en-US" altLang="en-US" sz="1600" dirty="0">
                <a:solidFill>
                  <a:schemeClr val="tx1"/>
                </a:solidFill>
                <a:ea typeface="Times New Roman" panose="02020603050405020304" pitchFamily="18" charset="0"/>
              </a:rPr>
              <a:t>).</a:t>
            </a:r>
            <a:endParaRPr lang="en-US" altLang="en-US" sz="1600" dirty="0">
              <a:solidFill>
                <a:schemeClr val="tx1"/>
              </a:solidFill>
            </a:endParaRPr>
          </a:p>
          <a:p>
            <a:pPr marL="0" lvl="0" indent="0" eaLnBrk="0" fontAlgn="base" hangingPunct="0">
              <a:lnSpc>
                <a:spcPct val="100000"/>
              </a:lnSpc>
              <a:spcBef>
                <a:spcPct val="0"/>
              </a:spcBef>
              <a:spcAft>
                <a:spcPct val="0"/>
              </a:spcAft>
              <a:buClrTx/>
              <a:buSzTx/>
              <a:buNone/>
            </a:pPr>
            <a:endParaRPr lang="en-US" altLang="en-US" sz="1600" dirty="0">
              <a:solidFill>
                <a:schemeClr val="tx1"/>
              </a:solidFill>
              <a:ea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sz="1600" dirty="0">
                <a:solidFill>
                  <a:schemeClr val="tx1"/>
                </a:solidFill>
                <a:ea typeface="Times New Roman" panose="02020603050405020304" pitchFamily="18" charset="0"/>
              </a:rPr>
              <a:t>Q2.  “Do you think a Communist country like Russia should let American newspaper reporters come in and send back to America the news as they see it?  (90% said YES)</a:t>
            </a:r>
            <a:endParaRPr lang="en-US" altLang="en-US" sz="1600" dirty="0">
              <a:solidFill>
                <a:schemeClr val="tx1"/>
              </a:solidFill>
            </a:endParaRPr>
          </a:p>
          <a:p>
            <a:pPr marL="0" lvl="0" indent="0" eaLnBrk="0" fontAlgn="base" hangingPunct="0">
              <a:lnSpc>
                <a:spcPct val="100000"/>
              </a:lnSpc>
              <a:spcBef>
                <a:spcPct val="0"/>
              </a:spcBef>
              <a:spcAft>
                <a:spcPct val="0"/>
              </a:spcAft>
              <a:buClrTx/>
              <a:buSzTx/>
              <a:buNone/>
            </a:pPr>
            <a:endParaRPr lang="en-US" altLang="en-US" sz="1600" dirty="0">
              <a:solidFill>
                <a:schemeClr val="tx1"/>
              </a:solidFill>
              <a:ea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sz="1600" u="sng" dirty="0">
                <a:solidFill>
                  <a:schemeClr val="tx1"/>
                </a:solidFill>
                <a:ea typeface="Times New Roman" panose="02020603050405020304" pitchFamily="18" charset="0"/>
              </a:rPr>
              <a:t>Group 2</a:t>
            </a:r>
          </a:p>
          <a:p>
            <a:pPr marL="0" lvl="0" indent="0" eaLnBrk="0" fontAlgn="base" hangingPunct="0">
              <a:lnSpc>
                <a:spcPct val="100000"/>
              </a:lnSpc>
              <a:spcBef>
                <a:spcPct val="0"/>
              </a:spcBef>
              <a:spcAft>
                <a:spcPct val="0"/>
              </a:spcAft>
              <a:buClrTx/>
              <a:buSzTx/>
              <a:buNone/>
            </a:pPr>
            <a:endParaRPr lang="en-US" altLang="en-US" sz="1600" u="sng" dirty="0">
              <a:solidFill>
                <a:schemeClr val="tx1"/>
              </a:solidFill>
              <a:ea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sz="1600" dirty="0">
                <a:solidFill>
                  <a:schemeClr val="tx1"/>
                </a:solidFill>
                <a:ea typeface="Times New Roman" panose="02020603050405020304" pitchFamily="18" charset="0"/>
              </a:rPr>
              <a:t>Q1.  “Do you think a Communist country like Russia should let American newspaper reporters come in and send back to America the news as they see it?  (90% said YES)</a:t>
            </a:r>
            <a:endParaRPr lang="en-US" altLang="en-US" sz="1600" dirty="0">
              <a:solidFill>
                <a:schemeClr val="tx1"/>
              </a:solidFill>
            </a:endParaRPr>
          </a:p>
          <a:p>
            <a:pPr marL="0" lvl="0" indent="0" eaLnBrk="0" fontAlgn="base" hangingPunct="0">
              <a:lnSpc>
                <a:spcPct val="100000"/>
              </a:lnSpc>
              <a:spcBef>
                <a:spcPct val="0"/>
              </a:spcBef>
              <a:spcAft>
                <a:spcPct val="0"/>
              </a:spcAft>
              <a:buClrTx/>
              <a:buSzTx/>
              <a:buNone/>
            </a:pPr>
            <a:endParaRPr lang="en-US" altLang="en-US" sz="1600" dirty="0">
              <a:solidFill>
                <a:schemeClr val="tx1"/>
              </a:solidFill>
              <a:ea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sz="1600" dirty="0">
                <a:solidFill>
                  <a:schemeClr val="tx1"/>
                </a:solidFill>
                <a:ea typeface="Times New Roman" panose="02020603050405020304" pitchFamily="18" charset="0"/>
              </a:rPr>
              <a:t>Q2. “Do You think the US should let Communist newspaper reporters from other countries come in here and send back to their papers the news as they see it?”  </a:t>
            </a:r>
            <a:r>
              <a:rPr lang="en-US" altLang="en-US" sz="1600" dirty="0">
                <a:solidFill>
                  <a:srgbClr val="FF0000"/>
                </a:solidFill>
                <a:ea typeface="Times New Roman" panose="02020603050405020304" pitchFamily="18" charset="0"/>
              </a:rPr>
              <a:t>(73% said YES).</a:t>
            </a:r>
            <a:endParaRPr lang="en-US" altLang="en-US" sz="1600" dirty="0">
              <a:solidFill>
                <a:srgbClr val="FF0000"/>
              </a:solidFill>
            </a:endParaRPr>
          </a:p>
          <a:p>
            <a:pPr marL="0" lvl="0" indent="0" eaLnBrk="0" fontAlgn="base" hangingPunct="0">
              <a:lnSpc>
                <a:spcPct val="100000"/>
              </a:lnSpc>
              <a:spcBef>
                <a:spcPct val="0"/>
              </a:spcBef>
              <a:spcAft>
                <a:spcPct val="0"/>
              </a:spcAft>
              <a:buClrTx/>
              <a:buSzTx/>
              <a:buNone/>
            </a:pPr>
            <a:endParaRPr lang="en-US" altLang="en-US" sz="1600" u="sng" dirty="0">
              <a:solidFill>
                <a:schemeClr val="tx1"/>
              </a:solidFill>
              <a:ea typeface="Times New Roman" panose="02020603050405020304" pitchFamily="18" charset="0"/>
            </a:endParaRPr>
          </a:p>
          <a:p>
            <a:pPr marL="0" lvl="0" indent="0" eaLnBrk="0" fontAlgn="base" hangingPunct="0">
              <a:lnSpc>
                <a:spcPct val="100000"/>
              </a:lnSpc>
              <a:spcBef>
                <a:spcPct val="0"/>
              </a:spcBef>
              <a:spcAft>
                <a:spcPct val="0"/>
              </a:spcAft>
              <a:buClrTx/>
              <a:buSzTx/>
              <a:buNone/>
            </a:pPr>
            <a:endParaRPr lang="en-US" altLang="en-US" sz="1600" u="sng" dirty="0">
              <a:solidFill>
                <a:schemeClr val="tx1"/>
              </a:solidFill>
              <a:ea typeface="Times New Roman" panose="02020603050405020304" pitchFamily="18" charset="0"/>
            </a:endParaRPr>
          </a:p>
          <a:p>
            <a:pPr lvl="0" eaLnBrk="0" fontAlgn="base" hangingPunct="0">
              <a:lnSpc>
                <a:spcPct val="100000"/>
              </a:lnSpc>
              <a:spcBef>
                <a:spcPct val="0"/>
              </a:spcBef>
              <a:spcAft>
                <a:spcPct val="0"/>
              </a:spcAft>
              <a:buClrTx/>
              <a:buSzTx/>
              <a:buFont typeface="Wingdings" panose="05000000000000000000" pitchFamily="2" charset="2"/>
              <a:buChar char="§"/>
            </a:pPr>
            <a:r>
              <a:rPr lang="en-US" altLang="en-US" sz="1600" dirty="0">
                <a:solidFill>
                  <a:schemeClr val="accent1"/>
                </a:solidFill>
                <a:ea typeface="Times New Roman" panose="02020603050405020304" pitchFamily="18" charset="0"/>
              </a:rPr>
              <a:t> </a:t>
            </a:r>
            <a:r>
              <a:rPr lang="en-US" altLang="en-US" sz="1600" dirty="0">
                <a:solidFill>
                  <a:schemeClr val="tx1"/>
                </a:solidFill>
                <a:ea typeface="Times New Roman" panose="02020603050405020304" pitchFamily="18" charset="0"/>
              </a:rPr>
              <a:t>Question order altered the criteria of judgment from anti-Communist to norm of reciprocity.</a:t>
            </a:r>
            <a:endParaRPr lang="en-US" altLang="en-US" sz="1600" dirty="0">
              <a:solidFill>
                <a:schemeClr val="tx1"/>
              </a:solidFill>
            </a:endParaRPr>
          </a:p>
          <a:p>
            <a:pPr>
              <a:buFont typeface="Wingdings" panose="05000000000000000000" pitchFamily="2" charset="2"/>
              <a:buChar char="§"/>
            </a:pPr>
            <a:r>
              <a:rPr lang="en-US" sz="1600" dirty="0"/>
              <a:t> Originally done on a 335 RDD interviews and had a response rate of 70.6 percent.</a:t>
            </a:r>
          </a:p>
          <a:p>
            <a:endParaRPr lang="en-US" sz="1600" b="1" dirty="0">
              <a:solidFill>
                <a:schemeClr val="tx1"/>
              </a:solidFill>
              <a:sym typeface="Wingdings" panose="05000000000000000000" pitchFamily="2" charset="2"/>
            </a:endParaRPr>
          </a:p>
          <a:p>
            <a:endParaRPr lang="en-US" sz="1600" b="1" dirty="0">
              <a:solidFill>
                <a:schemeClr val="tx1"/>
              </a:solidFill>
              <a:sym typeface="Wingdings" panose="05000000000000000000" pitchFamily="2" charset="2"/>
            </a:endParaRPr>
          </a:p>
        </p:txBody>
      </p:sp>
      <p:pic>
        <p:nvPicPr>
          <p:cNvPr id="4100" name="Picture 4" descr="Image for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365" y="396607"/>
            <a:ext cx="1824630" cy="12338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6</a:t>
            </a:fld>
            <a:endParaRPr lang="en-US"/>
          </a:p>
        </p:txBody>
      </p:sp>
    </p:spTree>
    <p:extLst>
      <p:ext uri="{BB962C8B-B14F-4D97-AF65-F5344CB8AC3E}">
        <p14:creationId xmlns:p14="http://schemas.microsoft.com/office/powerpoint/2010/main" val="268987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Expansion Survey Experiments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38200" y="1968844"/>
            <a:ext cx="10515600" cy="4672452"/>
          </a:xfrm>
        </p:spPr>
        <p:txBody>
          <a:bodyPr>
            <a:normAutofit/>
          </a:bodyPr>
          <a:lstStyle/>
          <a:p>
            <a:pPr>
              <a:buFont typeface="Wingdings" panose="05000000000000000000" pitchFamily="2" charset="2"/>
              <a:buChar char="§"/>
            </a:pPr>
            <a:r>
              <a:rPr lang="en-US" sz="1600" dirty="0"/>
              <a:t> Mostly split ballots (2 conditions) because surveys were conducted via phone and logistics were easier to keep track of .</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1980s </a:t>
            </a:r>
            <a:r>
              <a:rPr lang="en-US" sz="1600" dirty="0">
                <a:sym typeface="Wingdings" panose="05000000000000000000" pitchFamily="2" charset="2"/>
              </a:rPr>
              <a:t> use of </a:t>
            </a:r>
            <a:r>
              <a:rPr lang="en-US" sz="1600" dirty="0">
                <a:solidFill>
                  <a:srgbClr val="FF0000"/>
                </a:solidFill>
              </a:rPr>
              <a:t>computer-assisted telephone interviewing </a:t>
            </a:r>
            <a:r>
              <a:rPr lang="en-US" sz="1600" dirty="0"/>
              <a:t>facilitated the implementation of phone-based survey experiments with many conditions.</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E.g., How race, past life events, and circumstance affect opinions about government assistance (Freese and Pager’s 2004):</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Michael is a twenty-six-year-old </a:t>
            </a:r>
            <a:r>
              <a:rPr lang="en-US" sz="1600" i="1" dirty="0"/>
              <a:t>[</a:t>
            </a:r>
            <a:r>
              <a:rPr lang="en-US" sz="1600" i="1" dirty="0">
                <a:solidFill>
                  <a:schemeClr val="accent2"/>
                </a:solidFill>
              </a:rPr>
              <a:t>Black / white / no race specified</a:t>
            </a:r>
            <a:r>
              <a:rPr lang="en-US" sz="1600" i="1" dirty="0"/>
              <a:t>] </a:t>
            </a:r>
            <a:r>
              <a:rPr lang="en-US" sz="1600" dirty="0"/>
              <a:t>male with a high school degree. About two years ago, Michael was </a:t>
            </a:r>
            <a:r>
              <a:rPr lang="en-US" sz="1600" i="1" dirty="0"/>
              <a:t>[</a:t>
            </a:r>
            <a:r>
              <a:rPr lang="en-US" sz="1600" i="1" dirty="0">
                <a:solidFill>
                  <a:schemeClr val="accent2"/>
                </a:solidFill>
              </a:rPr>
              <a:t>laid off from work / fired from his job / sent to prison for a felony conviction</a:t>
            </a:r>
            <a:r>
              <a:rPr lang="en-US" sz="1600" i="1" dirty="0"/>
              <a:t>]</a:t>
            </a:r>
            <a:r>
              <a:rPr lang="en-US" sz="1600" dirty="0"/>
              <a:t>. Prior to </a:t>
            </a:r>
            <a:r>
              <a:rPr lang="en-US" sz="1600" i="1" dirty="0">
                <a:solidFill>
                  <a:schemeClr val="tx1"/>
                </a:solidFill>
              </a:rPr>
              <a:t>[getting laid off / being fired / going to prison</a:t>
            </a:r>
            <a:r>
              <a:rPr lang="en-US" sz="1600" i="1" dirty="0"/>
              <a:t>]</a:t>
            </a:r>
            <a:r>
              <a:rPr lang="en-US" sz="1600" dirty="0"/>
              <a:t>, Michael </a:t>
            </a:r>
            <a:r>
              <a:rPr lang="en-US" sz="1600" i="1" dirty="0"/>
              <a:t>[</a:t>
            </a:r>
            <a:r>
              <a:rPr lang="en-US" sz="1600" i="1" dirty="0">
                <a:solidFill>
                  <a:schemeClr val="accent2"/>
                </a:solidFill>
              </a:rPr>
              <a:t>had held down a steady job for a few years / had trouble holding down a job for more than a few months</a:t>
            </a:r>
            <a:r>
              <a:rPr lang="en-US" sz="1600" i="1" dirty="0"/>
              <a:t>]</a:t>
            </a:r>
            <a:r>
              <a:rPr lang="en-US" sz="1600" dirty="0"/>
              <a:t>. Since he </a:t>
            </a:r>
            <a:r>
              <a:rPr lang="en-US" sz="1600" i="1" dirty="0"/>
              <a:t>[lost his job / was released]</a:t>
            </a:r>
            <a:r>
              <a:rPr lang="en-US" sz="1600" dirty="0"/>
              <a:t>, Michael has been actively seeking employment, but has had great difficulty landing a job.</a:t>
            </a:r>
          </a:p>
          <a:p>
            <a:endParaRPr lang="en-US" sz="1600" dirty="0"/>
          </a:p>
          <a:p>
            <a:endParaRPr lang="en-US" sz="1600" b="1" dirty="0">
              <a:solidFill>
                <a:schemeClr val="tx1"/>
              </a:solidFill>
              <a:sym typeface="Wingdings" panose="05000000000000000000" pitchFamily="2" charset="2"/>
            </a:endParaRPr>
          </a:p>
          <a:p>
            <a:endParaRPr lang="en-US" sz="1600" b="1" dirty="0">
              <a:solidFill>
                <a:schemeClr val="tx1"/>
              </a:solidFill>
              <a:sym typeface="Wingdings" panose="05000000000000000000" pitchFamily="2" charset="2"/>
            </a:endParaRPr>
          </a:p>
        </p:txBody>
      </p:sp>
      <p:pic>
        <p:nvPicPr>
          <p:cNvPr id="1026" name="Picture 2" descr="How Pinterest Supercharged its Growth Team With Experiment Idea Review | by  Pinterest Engineering | Pinterest Engineering Blog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9943" y="391886"/>
            <a:ext cx="2640564" cy="11959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7</a:t>
            </a:fld>
            <a:endParaRPr lang="en-US"/>
          </a:p>
        </p:txBody>
      </p:sp>
    </p:spTree>
    <p:extLst>
      <p:ext uri="{BB962C8B-B14F-4D97-AF65-F5344CB8AC3E}">
        <p14:creationId xmlns:p14="http://schemas.microsoft.com/office/powerpoint/2010/main" val="138503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Time-sharing Experiments for the Social Sciences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16350" y="1875235"/>
            <a:ext cx="10620260" cy="4572000"/>
          </a:xfrm>
        </p:spPr>
        <p:txBody>
          <a:bodyPr>
            <a:noAutofit/>
          </a:bodyPr>
          <a:lstStyle/>
          <a:p>
            <a:pPr>
              <a:buFont typeface="Wingdings" panose="05000000000000000000" pitchFamily="2" charset="2"/>
              <a:buChar char="§"/>
            </a:pPr>
            <a:r>
              <a:rPr lang="en-US" sz="1600" dirty="0">
                <a:sym typeface="Wingdings" panose="05000000000000000000" pitchFamily="2" charset="2"/>
              </a:rPr>
              <a:t> 1990s  multi-investigator studies (Paul Sniderman) include many experiments on one survey so there is no need to re-ask demographics etc. This limits expense.</a:t>
            </a: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r>
              <a:rPr lang="en-US" sz="1600" dirty="0"/>
              <a:t> </a:t>
            </a:r>
            <a:r>
              <a:rPr lang="en-US" sz="1600" dirty="0">
                <a:solidFill>
                  <a:srgbClr val="FF0000"/>
                </a:solidFill>
              </a:rPr>
              <a:t>TESS was founded with Skip Lupia and Diana Mutz, using NSF support. It is an infrastructural project to use economies of scale for many individual data collection projects. </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Initially by phone, shifted to internet by mid-2000s.</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Considerable gain in efficiency since costs of sampling, data collection, and data management are distributed across studies (e.g., panel aspect of having prior measured co-variates and can merge studies if short enough).</a:t>
            </a:r>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sym typeface="Wingdings" panose="05000000000000000000" pitchFamily="2" charset="2"/>
            </a:endParaRPr>
          </a:p>
          <a:p>
            <a:pPr>
              <a:buFont typeface="Wingdings" panose="05000000000000000000" pitchFamily="2" charset="2"/>
              <a:buChar char="§"/>
            </a:pPr>
            <a:endParaRPr lang="en-US" sz="1600" dirty="0"/>
          </a:p>
          <a:p>
            <a:pPr>
              <a:buFont typeface="Wingdings" panose="05000000000000000000" pitchFamily="2" charset="2"/>
              <a:buChar char="§"/>
            </a:pPr>
            <a:endParaRPr lang="en-US" sz="1600" b="1" dirty="0">
              <a:solidFill>
                <a:schemeClr val="tx1"/>
              </a:solidFill>
              <a:sym typeface="Wingdings" panose="05000000000000000000" pitchFamily="2" charset="2"/>
            </a:endParaRPr>
          </a:p>
          <a:p>
            <a:pPr>
              <a:buFont typeface="Wingdings" panose="05000000000000000000" pitchFamily="2" charset="2"/>
              <a:buChar char="§"/>
            </a:pPr>
            <a:endParaRPr lang="en-US" sz="1600" b="1" dirty="0">
              <a:solidFill>
                <a:schemeClr val="tx1"/>
              </a:solidFill>
              <a:sym typeface="Wingdings" panose="05000000000000000000" pitchFamily="2" charset="2"/>
            </a:endParaRPr>
          </a:p>
        </p:txBody>
      </p:sp>
      <p:pic>
        <p:nvPicPr>
          <p:cNvPr id="2054" name="Picture 6" descr="Survey methods: Phone survey - CATI - IdSurvey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214" y="1011981"/>
            <a:ext cx="1984376" cy="6775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8</a:t>
            </a:fld>
            <a:endParaRPr lang="en-US"/>
          </a:p>
        </p:txBody>
      </p:sp>
    </p:spTree>
    <p:extLst>
      <p:ext uri="{BB962C8B-B14F-4D97-AF65-F5344CB8AC3E}">
        <p14:creationId xmlns:p14="http://schemas.microsoft.com/office/powerpoint/2010/main" val="257365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1A4D-FECF-BF44-9BA2-3141197864DD}"/>
              </a:ext>
            </a:extLst>
          </p:cNvPr>
          <p:cNvSpPr>
            <a:spLocks noGrp="1"/>
          </p:cNvSpPr>
          <p:nvPr>
            <p:ph type="title"/>
          </p:nvPr>
        </p:nvSpPr>
        <p:spPr/>
        <p:txBody>
          <a:bodyPr/>
          <a:lstStyle/>
          <a:p>
            <a:r>
              <a:rPr lang="en-US" dirty="0"/>
              <a:t>Time-sharing Experiments for the Social Sciences</a:t>
            </a:r>
          </a:p>
        </p:txBody>
      </p:sp>
      <p:sp>
        <p:nvSpPr>
          <p:cNvPr id="3" name="Content Placeholder 2">
            <a:extLst>
              <a:ext uri="{FF2B5EF4-FFF2-40B4-BE49-F238E27FC236}">
                <a16:creationId xmlns:a16="http://schemas.microsoft.com/office/drawing/2014/main" id="{ACE146A8-519C-C94B-83A1-9500DD7DD5F0}"/>
              </a:ext>
            </a:extLst>
          </p:cNvPr>
          <p:cNvSpPr>
            <a:spLocks noGrp="1"/>
          </p:cNvSpPr>
          <p:nvPr>
            <p:ph idx="1"/>
          </p:nvPr>
        </p:nvSpPr>
        <p:spPr>
          <a:xfrm>
            <a:off x="816350" y="1875235"/>
            <a:ext cx="10620260" cy="4572000"/>
          </a:xfrm>
        </p:spPr>
        <p:txBody>
          <a:bodyPr>
            <a:noAutofit/>
          </a:bodyPr>
          <a:lstStyle/>
          <a:p>
            <a:pPr>
              <a:buFont typeface="Wingdings" panose="05000000000000000000" pitchFamily="2" charset="2"/>
              <a:buChar char="§"/>
            </a:pPr>
            <a:r>
              <a:rPr lang="en-US" sz="1600" dirty="0"/>
              <a:t> Can do very complex experiments, and make strong generalizable causal inferences using a probability sample.</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Solicit proposals on a continuous basis, subject them to rigorous peer review, and, for those accepted, implement online data collection with a representative and probability-based national sample.</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Conducted more than 750 social, behavioral, and economic researchers with the opportunity to conduct original experiments, testing a broad range of innovative hypotheses.</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a:t>
            </a:r>
            <a:r>
              <a:rPr lang="en-US" sz="1600" b="1" dirty="0">
                <a:solidFill>
                  <a:schemeClr val="tx1"/>
                </a:solidFill>
                <a:sym typeface="Wingdings" panose="05000000000000000000" pitchFamily="2" charset="2"/>
                <a:hlinkClick r:id="rId2"/>
              </a:rPr>
              <a:t>https://tessexperiments.org/info/howtosubmit</a:t>
            </a:r>
            <a:endParaRPr lang="en-US" sz="1600" b="1" dirty="0">
              <a:solidFill>
                <a:schemeClr val="tx1"/>
              </a:solidFill>
              <a:sym typeface="Wingdings" panose="05000000000000000000" pitchFamily="2" charset="2"/>
            </a:endParaRPr>
          </a:p>
          <a:p>
            <a:pPr>
              <a:buFont typeface="Wingdings" panose="05000000000000000000" pitchFamily="2" charset="2"/>
              <a:buChar char="§"/>
            </a:pPr>
            <a:endParaRPr lang="en-US" sz="1600" dirty="0"/>
          </a:p>
          <a:p>
            <a:endParaRPr lang="en-US" sz="1600" dirty="0"/>
          </a:p>
          <a:p>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sym typeface="Wingdings" panose="05000000000000000000" pitchFamily="2" charset="2"/>
            </a:endParaRPr>
          </a:p>
          <a:p>
            <a:pPr>
              <a:buFont typeface="Wingdings" panose="05000000000000000000" pitchFamily="2" charset="2"/>
              <a:buChar char="§"/>
            </a:pPr>
            <a:endParaRPr lang="en-US" sz="1600" dirty="0"/>
          </a:p>
          <a:p>
            <a:pPr>
              <a:buFont typeface="Wingdings" panose="05000000000000000000" pitchFamily="2" charset="2"/>
              <a:buChar char="§"/>
            </a:pPr>
            <a:endParaRPr lang="en-US" sz="1600" b="1" dirty="0">
              <a:solidFill>
                <a:schemeClr val="tx1"/>
              </a:solidFill>
              <a:sym typeface="Wingdings" panose="05000000000000000000" pitchFamily="2" charset="2"/>
            </a:endParaRPr>
          </a:p>
          <a:p>
            <a:pPr>
              <a:buFont typeface="Wingdings" panose="05000000000000000000" pitchFamily="2" charset="2"/>
              <a:buChar char="§"/>
            </a:pPr>
            <a:endParaRPr lang="en-US" sz="1600" b="1" dirty="0">
              <a:solidFill>
                <a:schemeClr val="tx1"/>
              </a:solidFill>
              <a:sym typeface="Wingdings" panose="05000000000000000000" pitchFamily="2" charset="2"/>
            </a:endParaRPr>
          </a:p>
        </p:txBody>
      </p:sp>
      <p:pic>
        <p:nvPicPr>
          <p:cNvPr id="5" name="Picture 6" descr="Survey methods: Phone survey - CATI - IdSurvey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214" y="1011981"/>
            <a:ext cx="1984376" cy="6775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6F63AF-E30B-5C48-A0A2-EDFB5C57F387}" type="slidenum">
              <a:rPr lang="en-US" smtClean="0"/>
              <a:t>9</a:t>
            </a:fld>
            <a:endParaRPr lang="en-US"/>
          </a:p>
        </p:txBody>
      </p:sp>
    </p:spTree>
    <p:extLst>
      <p:ext uri="{BB962C8B-B14F-4D97-AF65-F5344CB8AC3E}">
        <p14:creationId xmlns:p14="http://schemas.microsoft.com/office/powerpoint/2010/main" val="342563422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12080</TotalTime>
  <Words>3094</Words>
  <Application>Microsoft Office PowerPoint</Application>
  <PresentationFormat>Widescreen</PresentationFormat>
  <Paragraphs>321</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Rounded MT Bold</vt:lpstr>
      <vt:lpstr>Calibri</vt:lpstr>
      <vt:lpstr>Calibri Light</vt:lpstr>
      <vt:lpstr>system-ui</vt:lpstr>
      <vt:lpstr>Times New Roman</vt:lpstr>
      <vt:lpstr>Wingdings</vt:lpstr>
      <vt:lpstr>Retrospect</vt:lpstr>
      <vt:lpstr>Time Sharing Experiments for the Social Sciences</vt:lpstr>
      <vt:lpstr>Agenda</vt:lpstr>
      <vt:lpstr>Power of Experiments</vt:lpstr>
      <vt:lpstr>Power of Sample Surveys</vt:lpstr>
      <vt:lpstr>Population Based Survey Experiments</vt:lpstr>
      <vt:lpstr>Early Survey Experiment (1948)</vt:lpstr>
      <vt:lpstr>Expansion Survey Experiments</vt:lpstr>
      <vt:lpstr>Time-sharing Experiments for the Social Sciences</vt:lpstr>
      <vt:lpstr>Time-sharing Experiments for the Social Sciences</vt:lpstr>
      <vt:lpstr>Why a Probability Sample?</vt:lpstr>
      <vt:lpstr>Why a Probability Sample?</vt:lpstr>
      <vt:lpstr>Why a Probability Sample?</vt:lpstr>
      <vt:lpstr>Logistics</vt:lpstr>
      <vt:lpstr>Logistics</vt:lpstr>
      <vt:lpstr>Logistics</vt:lpstr>
      <vt:lpstr>Logistics</vt:lpstr>
      <vt:lpstr>Items and Sample Size</vt:lpstr>
      <vt:lpstr>Study Details</vt:lpstr>
      <vt:lpstr>Study Details</vt:lpstr>
      <vt:lpstr>Short Study Program</vt:lpstr>
      <vt:lpstr>Special Competitions </vt:lpstr>
      <vt:lpstr>Open Science</vt:lpstr>
      <vt:lpstr>Example Studies</vt:lpstr>
      <vt:lpstr>Example Studies</vt:lpstr>
      <vt:lpstr>Example Studies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Meeting:  Experimental Research Section</dc:title>
  <dc:creator>Microsoft Office User</dc:creator>
  <cp:lastModifiedBy>Bradburn, Isabel</cp:lastModifiedBy>
  <cp:revision>131</cp:revision>
  <dcterms:created xsi:type="dcterms:W3CDTF">2019-08-17T13:38:49Z</dcterms:created>
  <dcterms:modified xsi:type="dcterms:W3CDTF">2021-02-18T13:59:51Z</dcterms:modified>
</cp:coreProperties>
</file>