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3" r:id="rId4"/>
    <p:sldId id="260" r:id="rId5"/>
    <p:sldId id="267" r:id="rId6"/>
    <p:sldId id="284" r:id="rId7"/>
    <p:sldId id="262" r:id="rId8"/>
    <p:sldId id="286" r:id="rId9"/>
    <p:sldId id="289" r:id="rId10"/>
    <p:sldId id="287" r:id="rId11"/>
    <p:sldId id="288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ingfive.com/" TargetMode="External"/><Relationship Id="rId2" Type="http://schemas.openxmlformats.org/officeDocument/2006/relationships/hyperlink" Target="https://www.psytoolki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cean.sagepub.com/blog/tools-and-technology/challenges-of-running-social-science-experiments-from-home-and-14-tools-to-help" TargetMode="External"/><Relationship Id="rId4" Type="http://schemas.openxmlformats.org/officeDocument/2006/relationships/hyperlink" Target="http://pebl.sourceforge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B1EC-24F7-48B6-B2EB-4879D401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Collecting Cognitive Data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57A5F-9B8B-40C6-A328-027B9E42E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Benjamin Katz, PhD</a:t>
            </a:r>
          </a:p>
          <a:p>
            <a:r>
              <a:rPr lang="en-US" dirty="0"/>
              <a:t>Virginia Tech </a:t>
            </a:r>
          </a:p>
        </p:txBody>
      </p:sp>
    </p:spTree>
    <p:extLst>
      <p:ext uri="{BB962C8B-B14F-4D97-AF65-F5344CB8AC3E}">
        <p14:creationId xmlns:p14="http://schemas.microsoft.com/office/powerpoint/2010/main" val="362947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98FB-8D9B-4F76-9CE2-34D4B540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 is plenty to be careful about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9C05D-EC40-42DA-AFD6-113CBFE08D6A}"/>
              </a:ext>
            </a:extLst>
          </p:cNvPr>
          <p:cNvSpPr txBox="1"/>
          <p:nvPr/>
        </p:nvSpPr>
        <p:spPr>
          <a:xfrm>
            <a:off x="5678859" y="1148576"/>
            <a:ext cx="626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you really replicate an in-person experience online?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FD447-8E81-4CFB-8EB8-9AE7F50E2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479" y="3711126"/>
            <a:ext cx="6269197" cy="28680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0E5000-2289-408D-A9FB-DD489E79E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480" y="1647825"/>
            <a:ext cx="3381375" cy="178117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FAEBA03-0371-49B1-9D22-4FDA5425D51F}"/>
              </a:ext>
            </a:extLst>
          </p:cNvPr>
          <p:cNvSpPr/>
          <p:nvPr/>
        </p:nvSpPr>
        <p:spPr>
          <a:xfrm>
            <a:off x="8541834" y="4482790"/>
            <a:ext cx="3476842" cy="5352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761ECE-74CF-44F9-9096-B2D3CC097E3C}"/>
              </a:ext>
            </a:extLst>
          </p:cNvPr>
          <p:cNvSpPr/>
          <p:nvPr/>
        </p:nvSpPr>
        <p:spPr>
          <a:xfrm>
            <a:off x="5749478" y="6094513"/>
            <a:ext cx="4683825" cy="5352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F4B91-FE37-479E-A710-75F74DED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</a:rPr>
              <a:t>Best Practices, Regardless of Which Tools You Use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5F77-9AD6-42E8-BD17-EB9338DC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60" y="1872201"/>
            <a:ext cx="6123783" cy="3802762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Think carefully about the sample and the platform (</a:t>
            </a:r>
            <a:r>
              <a:rPr lang="en-US" sz="2000" dirty="0" err="1"/>
              <a:t>Mturk</a:t>
            </a:r>
            <a:r>
              <a:rPr lang="en-US" sz="2000" dirty="0"/>
              <a:t>? Qualtrics Panels? Other places?)</a:t>
            </a:r>
          </a:p>
          <a:p>
            <a:pPr marL="0" indent="0">
              <a:buNone/>
            </a:pPr>
            <a:r>
              <a:rPr lang="en-US" sz="2000" dirty="0"/>
              <a:t>Remember that experience with computers may be a very significant factor for participants</a:t>
            </a:r>
          </a:p>
          <a:p>
            <a:pPr marL="0" indent="0">
              <a:buNone/>
            </a:pPr>
            <a:r>
              <a:rPr lang="en-US" sz="2000" dirty="0"/>
              <a:t>You would probably be surprised what you can do through standard survey programs like Qualtrics – do you even need another program?</a:t>
            </a:r>
          </a:p>
          <a:p>
            <a:pPr marL="0" indent="0">
              <a:buNone/>
            </a:pPr>
            <a:r>
              <a:rPr lang="en-US" sz="2000" dirty="0"/>
              <a:t>You can’t test things enough</a:t>
            </a:r>
          </a:p>
          <a:p>
            <a:pPr marL="0" indent="0">
              <a:buNone/>
            </a:pPr>
            <a:r>
              <a:rPr lang="en-US" sz="2000" dirty="0"/>
              <a:t>If possible, run participants in both the lab and online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51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C70D33-0C0B-48DD-8DD0-0E947C79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 free to get in touch!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CCED686A-52EB-4235-A4A4-0E7882521F6C}"/>
              </a:ext>
            </a:extLst>
          </p:cNvPr>
          <p:cNvSpPr txBox="1">
            <a:spLocks/>
          </p:cNvSpPr>
          <p:nvPr/>
        </p:nvSpPr>
        <p:spPr>
          <a:xfrm>
            <a:off x="5312313" y="1182897"/>
            <a:ext cx="9948835" cy="4313826"/>
          </a:xfrm>
          <a:prstGeom prst="rect">
            <a:avLst/>
          </a:prstGeom>
        </p:spPr>
        <p:txBody>
          <a:bodyPr vert="horz" lIns="228600" tIns="228600" rIns="228600" bIns="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6100" dirty="0">
                <a:solidFill>
                  <a:schemeClr val="tx1"/>
                </a:solidFill>
              </a:rPr>
              <a:t>katzben@vt.edu</a:t>
            </a:r>
          </a:p>
        </p:txBody>
      </p:sp>
    </p:spTree>
    <p:extLst>
      <p:ext uri="{BB962C8B-B14F-4D97-AF65-F5344CB8AC3E}">
        <p14:creationId xmlns:p14="http://schemas.microsoft.com/office/powerpoint/2010/main" val="8861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3318-2E57-4E4F-8906-786E67C3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data are we talking about?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86461-4300-48DA-85D7-F8BBDF9B2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521" y="718240"/>
            <a:ext cx="5154768" cy="16316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5917CD-6AA5-4848-916D-1CB0568AA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217" y="2542594"/>
            <a:ext cx="2619375" cy="2352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E24074-000B-46A2-82E2-F345A4749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622" y="4895269"/>
            <a:ext cx="4096564" cy="190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3318-2E57-4E4F-8906-786E67C3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that is usually collected…</a:t>
            </a:r>
          </a:p>
        </p:txBody>
      </p:sp>
      <p:pic>
        <p:nvPicPr>
          <p:cNvPr id="1026" name="Picture 2" descr="Young man sitting at a computer taking a test.">
            <a:extLst>
              <a:ext uri="{FF2B5EF4-FFF2-40B4-BE49-F238E27FC236}">
                <a16:creationId xmlns:a16="http://schemas.microsoft.com/office/drawing/2014/main" id="{6B6810FF-6255-4CDA-A121-38980D39D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754" y="2499982"/>
            <a:ext cx="6371876" cy="230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C93C41-2492-4845-9359-7F3D240619A8}"/>
              </a:ext>
            </a:extLst>
          </p:cNvPr>
          <p:cNvSpPr txBox="1"/>
          <p:nvPr/>
        </p:nvSpPr>
        <p:spPr>
          <a:xfrm>
            <a:off x="6657278" y="4806367"/>
            <a:ext cx="398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Pearson Vue Testing Lab, MSU Texas</a:t>
            </a:r>
          </a:p>
        </p:txBody>
      </p:sp>
    </p:spTree>
    <p:extLst>
      <p:ext uri="{BB962C8B-B14F-4D97-AF65-F5344CB8AC3E}">
        <p14:creationId xmlns:p14="http://schemas.microsoft.com/office/powerpoint/2010/main" val="40658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F4B91-FE37-479E-A710-75F74DED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So why collect this sort of data online?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5F77-9AD6-42E8-BD17-EB9338DC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en-US" sz="4000" dirty="0"/>
              <a:t>Access to a different population…***</a:t>
            </a:r>
          </a:p>
          <a:p>
            <a:r>
              <a:rPr lang="en-US" sz="4000" dirty="0"/>
              <a:t>Larger samples</a:t>
            </a:r>
          </a:p>
          <a:p>
            <a:r>
              <a:rPr lang="en-US" sz="4000" dirty="0"/>
              <a:t>Currently the safest way to collect data!</a:t>
            </a:r>
          </a:p>
        </p:txBody>
      </p:sp>
    </p:spTree>
    <p:extLst>
      <p:ext uri="{BB962C8B-B14F-4D97-AF65-F5344CB8AC3E}">
        <p14:creationId xmlns:p14="http://schemas.microsoft.com/office/powerpoint/2010/main" val="4329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65B340-88A9-4C0E-926E-1CE3774F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3093629"/>
            <a:ext cx="9705647" cy="1367110"/>
          </a:xfrm>
        </p:spPr>
        <p:txBody>
          <a:bodyPr anchor="b">
            <a:noAutofit/>
          </a:bodyPr>
          <a:lstStyle/>
          <a:p>
            <a:pPr algn="l"/>
            <a:r>
              <a:rPr lang="en-US" sz="6000" dirty="0">
                <a:solidFill>
                  <a:schemeClr val="tx1"/>
                </a:solidFill>
              </a:rPr>
              <a:t>Is it even possible to collect this sort of data online?</a:t>
            </a:r>
          </a:p>
        </p:txBody>
      </p:sp>
    </p:spTree>
    <p:extLst>
      <p:ext uri="{BB962C8B-B14F-4D97-AF65-F5344CB8AC3E}">
        <p14:creationId xmlns:p14="http://schemas.microsoft.com/office/powerpoint/2010/main" val="309890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3318-2E57-4E4F-8906-786E67C3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is definitely possible… even in specialized populations!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D62AFF-AB85-40F3-B4EC-481556239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009" y="0"/>
            <a:ext cx="5207369" cy="663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2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DF4B91-FE37-479E-A710-75F74DED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Potential Issues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13DD586D-384C-4E1C-A40F-48B43E099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303" y="960214"/>
            <a:ext cx="4919472" cy="4919472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5F77-9AD6-42E8-BD17-EB9338DC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686" y="2338388"/>
            <a:ext cx="4099607" cy="3678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Quality of data</a:t>
            </a:r>
          </a:p>
          <a:p>
            <a:pPr marL="0" indent="0">
              <a:buNone/>
            </a:pPr>
            <a:r>
              <a:rPr lang="en-US" sz="2400" dirty="0"/>
              <a:t>Reliability of respondents</a:t>
            </a:r>
          </a:p>
          <a:p>
            <a:pPr marL="0" indent="0">
              <a:buNone/>
            </a:pPr>
            <a:r>
              <a:rPr lang="en-US" sz="2400" dirty="0"/>
              <a:t>Limitations of online survey platforms</a:t>
            </a:r>
          </a:p>
          <a:p>
            <a:pPr marL="0" indent="0">
              <a:buNone/>
            </a:pPr>
            <a:r>
              <a:rPr lang="en-US" sz="2400" dirty="0"/>
              <a:t>Challenge in moving computerized assessments online/paying for programs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228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2F1AB4-0A17-4779-9094-676A026816FE}"/>
              </a:ext>
            </a:extLst>
          </p:cNvPr>
          <p:cNvSpPr/>
          <p:nvPr/>
        </p:nvSpPr>
        <p:spPr>
          <a:xfrm>
            <a:off x="504307" y="1149845"/>
            <a:ext cx="9847708" cy="4244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08280C-9D7B-4C54-B4F7-17FA2C2DA5DA}"/>
              </a:ext>
            </a:extLst>
          </p:cNvPr>
          <p:cNvSpPr/>
          <p:nvPr/>
        </p:nvSpPr>
        <p:spPr>
          <a:xfrm>
            <a:off x="4177507" y="3170405"/>
            <a:ext cx="829994" cy="464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5B340-88A9-4C0E-926E-1CE3774F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23" y="1964010"/>
            <a:ext cx="8471912" cy="3341257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6100" dirty="0">
                <a:solidFill>
                  <a:schemeClr val="tx1"/>
                </a:solidFill>
              </a:rPr>
              <a:t>Great, free tools, especially: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E56258-9496-4AED-B210-7F6CAA347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854" y="759017"/>
            <a:ext cx="5393854" cy="3192652"/>
          </a:xfrm>
          <a:prstGeom prst="rect">
            <a:avLst/>
          </a:prstGeom>
        </p:spPr>
      </p:pic>
      <p:pic>
        <p:nvPicPr>
          <p:cNvPr id="2050" name="Picture 2" descr="Picture of Claudia von Bastian">
            <a:extLst>
              <a:ext uri="{FF2B5EF4-FFF2-40B4-BE49-F238E27FC236}">
                <a16:creationId xmlns:a16="http://schemas.microsoft.com/office/drawing/2014/main" id="{63B40C95-A402-4941-B739-11ABC22AC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477" y="4169663"/>
            <a:ext cx="1739891" cy="213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9FAD5D-9BD3-46C7-8779-8772734EC8B0}"/>
              </a:ext>
            </a:extLst>
          </p:cNvPr>
          <p:cNvSpPr txBox="1"/>
          <p:nvPr/>
        </p:nvSpPr>
        <p:spPr>
          <a:xfrm>
            <a:off x="9018103" y="5115381"/>
            <a:ext cx="2511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Claudia von Bastian</a:t>
            </a:r>
          </a:p>
          <a:p>
            <a:r>
              <a:rPr lang="en-US" dirty="0"/>
              <a:t>University of Sheffield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27648-77B0-4265-8540-E43C11029AB6}"/>
              </a:ext>
            </a:extLst>
          </p:cNvPr>
          <p:cNvSpPr txBox="1"/>
          <p:nvPr/>
        </p:nvSpPr>
        <p:spPr>
          <a:xfrm>
            <a:off x="9018103" y="5683400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http://www.tatool-web.com/</a:t>
            </a:r>
          </a:p>
        </p:txBody>
      </p:sp>
    </p:spTree>
    <p:extLst>
      <p:ext uri="{BB962C8B-B14F-4D97-AF65-F5344CB8AC3E}">
        <p14:creationId xmlns:p14="http://schemas.microsoft.com/office/powerpoint/2010/main" val="327687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06BB-684D-456C-802A-47E6DF7A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worthwhile tools: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00BC1-8EB8-409F-94C8-31A2E5FC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PsyToolkit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https://www.psytoolkit.org/</a:t>
            </a:r>
            <a:r>
              <a:rPr lang="en-US" dirty="0"/>
              <a:t>)</a:t>
            </a:r>
          </a:p>
          <a:p>
            <a:r>
              <a:rPr lang="en-US" dirty="0"/>
              <a:t>Finding Five (</a:t>
            </a:r>
            <a:r>
              <a:rPr lang="en-US" dirty="0">
                <a:hlinkClick r:id="rId3"/>
              </a:rPr>
              <a:t>https://www.findingfive.com/</a:t>
            </a:r>
            <a:r>
              <a:rPr lang="en-US" dirty="0"/>
              <a:t>)</a:t>
            </a:r>
          </a:p>
          <a:p>
            <a:r>
              <a:rPr lang="en-US" dirty="0"/>
              <a:t>PEBL (</a:t>
            </a:r>
            <a:r>
              <a:rPr lang="en-US" dirty="0">
                <a:hlinkClick r:id="rId4"/>
              </a:rPr>
              <a:t>http://pebl.sourceforge.net/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*While preparing this, I found an article that summarized some of these, and more, from SAGE Publishing: </a:t>
            </a:r>
            <a:r>
              <a:rPr lang="en-US" dirty="0">
                <a:hlinkClick r:id="rId5"/>
              </a:rPr>
              <a:t>https://ocean.sagepub.com/blog/tools-and-technology/challenges-of-running-social-science-experiments-from-home-and-14-tools-to-help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1540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301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Collecting Cognitive Data Online</vt:lpstr>
      <vt:lpstr>What kind of data are we talking about?</vt:lpstr>
      <vt:lpstr>Data that is usually collected…</vt:lpstr>
      <vt:lpstr>So why collect this sort of data online?</vt:lpstr>
      <vt:lpstr>Is it even possible to collect this sort of data online?</vt:lpstr>
      <vt:lpstr>It is definitely possible… even in specialized populations!</vt:lpstr>
      <vt:lpstr>Potential Issues</vt:lpstr>
      <vt:lpstr>Great, free tools, especially:</vt:lpstr>
      <vt:lpstr>Other worthwhile tools:</vt:lpstr>
      <vt:lpstr>But there is plenty to be careful about</vt:lpstr>
      <vt:lpstr>Best Practices, Regardless of Which Tools You Use</vt:lpstr>
      <vt:lpstr>Feel free to get in touch!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Cognitive Data Online</dc:title>
  <dc:creator>Katz, Benjamin</dc:creator>
  <cp:lastModifiedBy>Bradburn, Isabel</cp:lastModifiedBy>
  <cp:revision>8</cp:revision>
  <dcterms:created xsi:type="dcterms:W3CDTF">2021-02-02T20:08:11Z</dcterms:created>
  <dcterms:modified xsi:type="dcterms:W3CDTF">2021-02-18T14:46:12Z</dcterms:modified>
</cp:coreProperties>
</file>